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92" r:id="rId5"/>
    <p:sldId id="275" r:id="rId6"/>
    <p:sldId id="276" r:id="rId7"/>
    <p:sldId id="277" r:id="rId8"/>
    <p:sldId id="296" r:id="rId9"/>
    <p:sldId id="297" r:id="rId10"/>
    <p:sldId id="278" r:id="rId11"/>
    <p:sldId id="279" r:id="rId12"/>
    <p:sldId id="298" r:id="rId13"/>
    <p:sldId id="299" r:id="rId14"/>
    <p:sldId id="300" r:id="rId15"/>
    <p:sldId id="301" r:id="rId16"/>
    <p:sldId id="302" r:id="rId17"/>
    <p:sldId id="303" r:id="rId18"/>
    <p:sldId id="294" r:id="rId19"/>
    <p:sldId id="304" r:id="rId20"/>
    <p:sldId id="305" r:id="rId21"/>
    <p:sldId id="28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91" autoAdjust="0"/>
    <p:restoredTop sz="95634"/>
  </p:normalViewPr>
  <p:slideViewPr>
    <p:cSldViewPr snapToGrid="0" showGuides="1">
      <p:cViewPr varScale="1">
        <p:scale>
          <a:sx n="87" d="100"/>
          <a:sy n="87" d="100"/>
        </p:scale>
        <p:origin x="57" y="69"/>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5/25/2023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2023/5/25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2880906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9</a:t>
            </a:fld>
            <a:endParaRPr lang="zh-CN" altLang="en-US"/>
          </a:p>
        </p:txBody>
      </p:sp>
    </p:spTree>
    <p:extLst>
      <p:ext uri="{BB962C8B-B14F-4D97-AF65-F5344CB8AC3E}">
        <p14:creationId xmlns:p14="http://schemas.microsoft.com/office/powerpoint/2010/main" val="4182708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10</a:t>
            </a:fld>
            <a:endParaRPr lang="zh-CN" altLang="en-US"/>
          </a:p>
        </p:txBody>
      </p:sp>
    </p:spTree>
    <p:extLst>
      <p:ext uri="{BB962C8B-B14F-4D97-AF65-F5344CB8AC3E}">
        <p14:creationId xmlns:p14="http://schemas.microsoft.com/office/powerpoint/2010/main" val="989885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11</a:t>
            </a:fld>
            <a:endParaRPr lang="zh-CN" altLang="en-US"/>
          </a:p>
        </p:txBody>
      </p:sp>
    </p:spTree>
    <p:extLst>
      <p:ext uri="{BB962C8B-B14F-4D97-AF65-F5344CB8AC3E}">
        <p14:creationId xmlns:p14="http://schemas.microsoft.com/office/powerpoint/2010/main" val="932378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12</a:t>
            </a:fld>
            <a:endParaRPr lang="zh-CN" altLang="en-US"/>
          </a:p>
        </p:txBody>
      </p:sp>
    </p:spTree>
    <p:extLst>
      <p:ext uri="{BB962C8B-B14F-4D97-AF65-F5344CB8AC3E}">
        <p14:creationId xmlns:p14="http://schemas.microsoft.com/office/powerpoint/2010/main" val="4210708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13</a:t>
            </a:fld>
            <a:endParaRPr lang="zh-CN" altLang="en-US"/>
          </a:p>
        </p:txBody>
      </p:sp>
    </p:spTree>
    <p:extLst>
      <p:ext uri="{BB962C8B-B14F-4D97-AF65-F5344CB8AC3E}">
        <p14:creationId xmlns:p14="http://schemas.microsoft.com/office/powerpoint/2010/main" val="2612681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14</a:t>
            </a:fld>
            <a:endParaRPr lang="zh-CN" altLang="en-US"/>
          </a:p>
        </p:txBody>
      </p:sp>
    </p:spTree>
    <p:extLst>
      <p:ext uri="{BB962C8B-B14F-4D97-AF65-F5344CB8AC3E}">
        <p14:creationId xmlns:p14="http://schemas.microsoft.com/office/powerpoint/2010/main" val="2857858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6.xml"/><Relationship Id="rId5" Type="http://schemas.openxmlformats.org/officeDocument/2006/relationships/image" Target="../media/image17.jpe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91642" y="208068"/>
            <a:ext cx="8749766" cy="3438581"/>
          </a:xfrm>
        </p:spPr>
        <p:txBody>
          <a:bodyPr/>
          <a:lstStyle/>
          <a:p>
            <a:pPr algn="ctr"/>
            <a:r>
              <a:rPr lang="en-US" altLang="zh-CN" sz="4000" dirty="0">
                <a:solidFill>
                  <a:schemeClr val="tx2">
                    <a:lumMod val="75000"/>
                    <a:lumOff val="25000"/>
                  </a:schemeClr>
                </a:solidFill>
                <a:latin typeface="Times New Roman" panose="02020603050405020304" pitchFamily="18" charset="0"/>
                <a:cs typeface="Times New Roman" panose="02020603050405020304" pitchFamily="18" charset="0"/>
              </a:rPr>
              <a:t>Streamlining Software Development Processes with Azure DevOps and Power BI Dashboard</a:t>
            </a:r>
            <a:endParaRPr lang="en-US" sz="4000" dirty="0">
              <a:solidFill>
                <a:schemeClr val="tx2">
                  <a:lumMod val="75000"/>
                  <a:lumOff val="25000"/>
                </a:schemeClr>
              </a:solidFill>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787530" y="4097186"/>
            <a:ext cx="4646121" cy="1927566"/>
          </a:xfrm>
        </p:spPr>
        <p:txBody>
          <a:bodyPr/>
          <a:lstStyle/>
          <a:p>
            <a:r>
              <a:rPr lang="en-US" b="1" i="1" dirty="0">
                <a:solidFill>
                  <a:schemeClr val="accent4">
                    <a:lumMod val="75000"/>
                  </a:schemeClr>
                </a:solidFill>
                <a:latin typeface="Times New Roman" panose="02020603050405020304" pitchFamily="18" charset="0"/>
                <a:cs typeface="Times New Roman" panose="02020603050405020304" pitchFamily="18" charset="0"/>
              </a:rPr>
              <a:t>Bharath Kumar </a:t>
            </a:r>
            <a:r>
              <a:rPr lang="en-US" b="1" i="1" dirty="0" err="1">
                <a:solidFill>
                  <a:schemeClr val="accent4">
                    <a:lumMod val="75000"/>
                  </a:schemeClr>
                </a:solidFill>
                <a:latin typeface="Times New Roman" panose="02020603050405020304" pitchFamily="18" charset="0"/>
                <a:cs typeface="Times New Roman" panose="02020603050405020304" pitchFamily="18" charset="0"/>
              </a:rPr>
              <a:t>Gopu</a:t>
            </a:r>
            <a:endParaRPr lang="en-US" b="1" i="1" dirty="0">
              <a:solidFill>
                <a:schemeClr val="accent4">
                  <a:lumMod val="75000"/>
                </a:schemeClr>
              </a:solidFill>
              <a:latin typeface="Times New Roman" panose="02020603050405020304" pitchFamily="18" charset="0"/>
              <a:cs typeface="Times New Roman" panose="02020603050405020304" pitchFamily="18" charset="0"/>
            </a:endParaRPr>
          </a:p>
          <a:p>
            <a:r>
              <a:rPr lang="en-US" b="1" i="1" dirty="0">
                <a:solidFill>
                  <a:schemeClr val="accent4">
                    <a:lumMod val="75000"/>
                  </a:schemeClr>
                </a:solidFill>
                <a:latin typeface="Times New Roman" panose="02020603050405020304" pitchFamily="18" charset="0"/>
                <a:cs typeface="Times New Roman" panose="02020603050405020304" pitchFamily="18" charset="0"/>
              </a:rPr>
              <a:t>Dinesh </a:t>
            </a:r>
            <a:r>
              <a:rPr lang="en-US" b="1" i="1" dirty="0" err="1">
                <a:solidFill>
                  <a:schemeClr val="accent4">
                    <a:lumMod val="75000"/>
                  </a:schemeClr>
                </a:solidFill>
                <a:latin typeface="Times New Roman" panose="02020603050405020304" pitchFamily="18" charset="0"/>
                <a:cs typeface="Times New Roman" panose="02020603050405020304" pitchFamily="18" charset="0"/>
              </a:rPr>
              <a:t>Garampally</a:t>
            </a:r>
            <a:endParaRPr lang="en-US" b="1" i="1" dirty="0">
              <a:solidFill>
                <a:schemeClr val="accent4">
                  <a:lumMod val="75000"/>
                </a:schemeClr>
              </a:solidFill>
              <a:latin typeface="Times New Roman" panose="02020603050405020304" pitchFamily="18" charset="0"/>
              <a:cs typeface="Times New Roman" panose="02020603050405020304" pitchFamily="18" charset="0"/>
            </a:endParaRPr>
          </a:p>
          <a:p>
            <a:r>
              <a:rPr lang="en-US" b="1" i="1" dirty="0">
                <a:solidFill>
                  <a:schemeClr val="accent4">
                    <a:lumMod val="75000"/>
                  </a:schemeClr>
                </a:solidFill>
                <a:latin typeface="Times New Roman" panose="02020603050405020304" pitchFamily="18" charset="0"/>
                <a:cs typeface="Times New Roman" panose="02020603050405020304" pitchFamily="18" charset="0"/>
              </a:rPr>
              <a:t>Praveen Kumar </a:t>
            </a:r>
            <a:r>
              <a:rPr lang="en-US" b="1" i="1" dirty="0" err="1">
                <a:solidFill>
                  <a:schemeClr val="accent4">
                    <a:lumMod val="75000"/>
                  </a:schemeClr>
                </a:solidFill>
                <a:latin typeface="Times New Roman" panose="02020603050405020304" pitchFamily="18" charset="0"/>
                <a:cs typeface="Times New Roman" panose="02020603050405020304" pitchFamily="18" charset="0"/>
              </a:rPr>
              <a:t>Keshaboina</a:t>
            </a:r>
            <a:endParaRPr lang="en-US" b="1" i="1" dirty="0">
              <a:solidFill>
                <a:schemeClr val="accent4">
                  <a:lumMod val="75000"/>
                </a:schemeClr>
              </a:solidFill>
              <a:latin typeface="Times New Roman" panose="02020603050405020304" pitchFamily="18" charset="0"/>
              <a:cs typeface="Times New Roman" panose="02020603050405020304" pitchFamily="18" charset="0"/>
            </a:endParaRPr>
          </a:p>
          <a:p>
            <a:r>
              <a:rPr lang="en-US" b="1" i="1" dirty="0" err="1">
                <a:solidFill>
                  <a:schemeClr val="accent4">
                    <a:lumMod val="75000"/>
                  </a:schemeClr>
                </a:solidFill>
                <a:latin typeface="Times New Roman" panose="02020603050405020304" pitchFamily="18" charset="0"/>
                <a:cs typeface="Times New Roman" panose="02020603050405020304" pitchFamily="18" charset="0"/>
              </a:rPr>
              <a:t>Sreya</a:t>
            </a:r>
            <a:r>
              <a:rPr lang="en-US" b="1" i="1" dirty="0">
                <a:solidFill>
                  <a:schemeClr val="accent4">
                    <a:lumMod val="75000"/>
                  </a:schemeClr>
                </a:solidFill>
                <a:latin typeface="Times New Roman" panose="02020603050405020304" pitchFamily="18" charset="0"/>
                <a:cs typeface="Times New Roman" panose="02020603050405020304" pitchFamily="18" charset="0"/>
              </a:rPr>
              <a:t> </a:t>
            </a:r>
            <a:r>
              <a:rPr lang="en-US" b="1" i="1" dirty="0" err="1">
                <a:solidFill>
                  <a:schemeClr val="accent4">
                    <a:lumMod val="75000"/>
                  </a:schemeClr>
                </a:solidFill>
                <a:latin typeface="Times New Roman" panose="02020603050405020304" pitchFamily="18" charset="0"/>
                <a:cs typeface="Times New Roman" panose="02020603050405020304" pitchFamily="18" charset="0"/>
              </a:rPr>
              <a:t>Sree</a:t>
            </a:r>
            <a:r>
              <a:rPr lang="en-US" b="1" i="1" dirty="0">
                <a:solidFill>
                  <a:schemeClr val="accent4">
                    <a:lumMod val="75000"/>
                  </a:schemeClr>
                </a:solidFill>
                <a:latin typeface="Times New Roman" panose="02020603050405020304" pitchFamily="18" charset="0"/>
                <a:cs typeface="Times New Roman" panose="02020603050405020304" pitchFamily="18" charset="0"/>
              </a:rPr>
              <a:t> </a:t>
            </a:r>
            <a:r>
              <a:rPr lang="en-US" b="1" i="1" dirty="0" err="1">
                <a:solidFill>
                  <a:schemeClr val="accent4">
                    <a:lumMod val="75000"/>
                  </a:schemeClr>
                </a:solidFill>
                <a:latin typeface="Times New Roman" panose="02020603050405020304" pitchFamily="18" charset="0"/>
                <a:cs typeface="Times New Roman" panose="02020603050405020304" pitchFamily="18" charset="0"/>
              </a:rPr>
              <a:t>Siloju</a:t>
            </a:r>
            <a:endParaRPr lang="en-US" b="1" i="1" dirty="0">
              <a:solidFill>
                <a:schemeClr val="accent4">
                  <a:lumMod val="75000"/>
                </a:schemeClr>
              </a:solidFill>
              <a:latin typeface="Times New Roman" panose="02020603050405020304" pitchFamily="18" charset="0"/>
              <a:cs typeface="Times New Roman" panose="02020603050405020304" pitchFamily="18" charset="0"/>
            </a:endParaRPr>
          </a:p>
          <a:p>
            <a:r>
              <a:rPr lang="en-US" b="1" i="1" dirty="0">
                <a:solidFill>
                  <a:schemeClr val="accent4">
                    <a:lumMod val="75000"/>
                  </a:schemeClr>
                </a:solidFill>
                <a:latin typeface="Times New Roman" panose="02020603050405020304" pitchFamily="18" charset="0"/>
                <a:cs typeface="Times New Roman" panose="02020603050405020304" pitchFamily="18" charset="0"/>
              </a:rPr>
              <a:t>Venkata Sai </a:t>
            </a:r>
            <a:r>
              <a:rPr lang="en-US" b="1" i="1" dirty="0" err="1">
                <a:solidFill>
                  <a:schemeClr val="accent4">
                    <a:lumMod val="75000"/>
                  </a:schemeClr>
                </a:solidFill>
                <a:latin typeface="Times New Roman" panose="02020603050405020304" pitchFamily="18" charset="0"/>
                <a:cs typeface="Times New Roman" panose="02020603050405020304" pitchFamily="18" charset="0"/>
              </a:rPr>
              <a:t>Rishitha</a:t>
            </a:r>
            <a:r>
              <a:rPr lang="en-US" b="1" i="1" dirty="0">
                <a:solidFill>
                  <a:schemeClr val="accent4">
                    <a:lumMod val="75000"/>
                  </a:schemeClr>
                </a:solidFill>
                <a:latin typeface="Times New Roman" panose="02020603050405020304" pitchFamily="18" charset="0"/>
                <a:cs typeface="Times New Roman" panose="02020603050405020304" pitchFamily="18" charset="0"/>
              </a:rPr>
              <a:t> </a:t>
            </a:r>
            <a:r>
              <a:rPr lang="en-US" b="1" i="1" dirty="0" err="1">
                <a:solidFill>
                  <a:schemeClr val="accent4">
                    <a:lumMod val="75000"/>
                  </a:schemeClr>
                </a:solidFill>
                <a:latin typeface="Times New Roman" panose="02020603050405020304" pitchFamily="18" charset="0"/>
                <a:cs typeface="Times New Roman" panose="02020603050405020304" pitchFamily="18" charset="0"/>
              </a:rPr>
              <a:t>Seelam</a:t>
            </a:r>
            <a:endParaRPr lang="en-US" b="1" i="1" dirty="0">
              <a:solidFill>
                <a:schemeClr val="accent4">
                  <a:lumMod val="75000"/>
                </a:schemeClr>
              </a:solidFill>
              <a:latin typeface="Times New Roman" panose="02020603050405020304" pitchFamily="18" charset="0"/>
              <a:cs typeface="Times New Roman" panose="02020603050405020304" pitchFamily="18" charset="0"/>
            </a:endParaRPr>
          </a:p>
          <a:p>
            <a:endParaRPr lang="en-US" dirty="0"/>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2">
            <a:extLst>
              <a:ext uri="{28A0092B-C50C-407E-A947-70E740481C1C}">
                <a14:useLocalDpi xmlns:a14="http://schemas.microsoft.com/office/drawing/2010/main"/>
              </a:ext>
            </a:extLst>
          </a:blip>
          <a:srcRect t="1875" r="1875"/>
          <a:stretch/>
        </p:blipFill>
        <p:spPr>
          <a:xfrm>
            <a:off x="7554498" y="1638911"/>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177819" y="255567"/>
            <a:ext cx="2850104" cy="680142"/>
          </a:xfrm>
        </p:spPr>
        <p:txBody>
          <a:bodyPr vert="horz" lIns="91440" tIns="45720" rIns="91440" bIns="45720" rtlCol="0" anchor="ctr">
            <a:normAutofit fontScale="90000"/>
          </a:bodyPr>
          <a:lstStyle/>
          <a:p>
            <a:r>
              <a:rPr lang="en-US" b="1" kern="1200" dirty="0">
                <a:latin typeface="Times New Roman" panose="02020603050405020304" pitchFamily="18" charset="0"/>
                <a:cs typeface="Times New Roman" panose="02020603050405020304" pitchFamily="18" charset="0"/>
              </a:rPr>
              <a:t>Outputs</a:t>
            </a:r>
          </a:p>
        </p:txBody>
      </p:sp>
      <p:sp>
        <p:nvSpPr>
          <p:cNvPr id="15" name="TextBox 14">
            <a:extLst>
              <a:ext uri="{FF2B5EF4-FFF2-40B4-BE49-F238E27FC236}">
                <a16:creationId xmlns:a16="http://schemas.microsoft.com/office/drawing/2014/main" id="{C3CE2934-D11D-097A-011B-7104C413BEF4}"/>
              </a:ext>
            </a:extLst>
          </p:cNvPr>
          <p:cNvSpPr txBox="1"/>
          <p:nvPr/>
        </p:nvSpPr>
        <p:spPr>
          <a:xfrm>
            <a:off x="177819" y="2952627"/>
            <a:ext cx="2228926" cy="2112163"/>
          </a:xfrm>
          <a:prstGeom prst="rect">
            <a:avLst/>
          </a:prstGeom>
        </p:spPr>
        <p:txBody>
          <a:bodyPr vert="horz" lIns="91440" tIns="45720" rIns="91440" bIns="45720" rtlCol="0">
            <a:normAutofit/>
          </a:bodyPr>
          <a:lstStyle/>
          <a:p>
            <a:pPr algn="ctr">
              <a:spcBef>
                <a:spcPts val="1000"/>
              </a:spcBef>
            </a:pPr>
            <a:r>
              <a:rPr lang="en-US" altLang="zh-CN" sz="1500" b="1" kern="1200" dirty="0">
                <a:solidFill>
                  <a:schemeClr val="accent6"/>
                </a:solidFill>
                <a:latin typeface="Times New Roman" panose="02020603050405020304" pitchFamily="18" charset="0"/>
                <a:cs typeface="Times New Roman" panose="02020603050405020304" pitchFamily="18" charset="0"/>
              </a:rPr>
              <a:t>Visualization after Modifying Azure Boards</a:t>
            </a:r>
          </a:p>
        </p:txBody>
      </p:sp>
      <p:sp>
        <p:nvSpPr>
          <p:cNvPr id="22" name="Slide Number Placeholder 5">
            <a:extLst>
              <a:ext uri="{FF2B5EF4-FFF2-40B4-BE49-F238E27FC236}">
                <a16:creationId xmlns:a16="http://schemas.microsoft.com/office/drawing/2014/main" id="{B9404489-ECDE-BE52-2AED-999C543D87E5}"/>
              </a:ext>
            </a:extLst>
          </p:cNvPr>
          <p:cNvSpPr>
            <a:spLocks noGrp="1"/>
          </p:cNvSpPr>
          <p:nvPr>
            <p:ph type="sldNum" sz="quarter" idx="53"/>
          </p:nvPr>
        </p:nvSpPr>
        <p:spPr>
          <a:xfrm>
            <a:off x="11194169" y="6217920"/>
            <a:ext cx="458592" cy="365125"/>
          </a:xfrm>
        </p:spPr>
        <p:txBody>
          <a:bodyPr/>
          <a:lstStyle/>
          <a:p>
            <a:pPr>
              <a:spcAft>
                <a:spcPts val="600"/>
              </a:spcAft>
            </a:pPr>
            <a:fld id="{47FEACEE-25B4-4A2D-B147-27296E36371D}" type="slidenum">
              <a:rPr lang="en-US" altLang="zh-CN" smtClean="0"/>
              <a:pPr>
                <a:spcAft>
                  <a:spcPts val="600"/>
                </a:spcAft>
              </a:pPr>
              <a:t>10</a:t>
            </a:fld>
            <a:endParaRPr lang="en-US" altLang="zh-CN"/>
          </a:p>
        </p:txBody>
      </p:sp>
      <p:sp>
        <p:nvSpPr>
          <p:cNvPr id="7" name="Slide Number Placeholder 6" hidden="1">
            <a:extLst>
              <a:ext uri="{FF2B5EF4-FFF2-40B4-BE49-F238E27FC236}">
                <a16:creationId xmlns:a16="http://schemas.microsoft.com/office/drawing/2014/main" id="{8EA25C86-7BE3-4BC6-C0B8-7F7D7C3EC286}"/>
              </a:ext>
            </a:extLst>
          </p:cNvPr>
          <p:cNvSpPr>
            <a:spLocks noGrp="1"/>
          </p:cNvSpPr>
          <p:nvPr>
            <p:ph type="sldNum" sz="quarter" idx="4294967295"/>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10</a:t>
            </a:fld>
            <a:endParaRPr lang="en-US" altLang="zh-CN"/>
          </a:p>
        </p:txBody>
      </p:sp>
      <p:pic>
        <p:nvPicPr>
          <p:cNvPr id="2" name="Picture 1" descr="A screenshot of a computer&#10;&#10;Description automatically generated">
            <a:extLst>
              <a:ext uri="{FF2B5EF4-FFF2-40B4-BE49-F238E27FC236}">
                <a16:creationId xmlns:a16="http://schemas.microsoft.com/office/drawing/2014/main" id="{6E645F2A-D560-BC9C-DB4C-5BE362CABE70}"/>
              </a:ext>
            </a:extLst>
          </p:cNvPr>
          <p:cNvPicPr>
            <a:picLocks noChangeAspect="1"/>
          </p:cNvPicPr>
          <p:nvPr/>
        </p:nvPicPr>
        <p:blipFill>
          <a:blip r:embed="rId3"/>
          <a:stretch>
            <a:fillRect/>
          </a:stretch>
        </p:blipFill>
        <p:spPr>
          <a:xfrm>
            <a:off x="2418133" y="1023909"/>
            <a:ext cx="9392411" cy="4618939"/>
          </a:xfrm>
          <a:prstGeom prst="rect">
            <a:avLst/>
          </a:prstGeom>
        </p:spPr>
      </p:pic>
    </p:spTree>
    <p:extLst>
      <p:ext uri="{BB962C8B-B14F-4D97-AF65-F5344CB8AC3E}">
        <p14:creationId xmlns:p14="http://schemas.microsoft.com/office/powerpoint/2010/main" val="3918400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177819" y="255567"/>
            <a:ext cx="2850104" cy="680142"/>
          </a:xfrm>
        </p:spPr>
        <p:txBody>
          <a:bodyPr vert="horz" lIns="91440" tIns="45720" rIns="91440" bIns="45720" rtlCol="0" anchor="ctr">
            <a:normAutofit fontScale="90000"/>
          </a:bodyPr>
          <a:lstStyle/>
          <a:p>
            <a:r>
              <a:rPr lang="en-US" b="1" kern="1200" dirty="0">
                <a:latin typeface="Times New Roman" panose="02020603050405020304" pitchFamily="18" charset="0"/>
                <a:cs typeface="Times New Roman" panose="02020603050405020304" pitchFamily="18" charset="0"/>
              </a:rPr>
              <a:t>Outputs</a:t>
            </a:r>
          </a:p>
        </p:txBody>
      </p:sp>
      <p:sp>
        <p:nvSpPr>
          <p:cNvPr id="15" name="TextBox 14">
            <a:extLst>
              <a:ext uri="{FF2B5EF4-FFF2-40B4-BE49-F238E27FC236}">
                <a16:creationId xmlns:a16="http://schemas.microsoft.com/office/drawing/2014/main" id="{C3CE2934-D11D-097A-011B-7104C413BEF4}"/>
              </a:ext>
            </a:extLst>
          </p:cNvPr>
          <p:cNvSpPr txBox="1"/>
          <p:nvPr/>
        </p:nvSpPr>
        <p:spPr>
          <a:xfrm>
            <a:off x="177819" y="2952627"/>
            <a:ext cx="2228926" cy="2112163"/>
          </a:xfrm>
          <a:prstGeom prst="rect">
            <a:avLst/>
          </a:prstGeom>
        </p:spPr>
        <p:txBody>
          <a:bodyPr vert="horz" lIns="91440" tIns="45720" rIns="91440" bIns="45720" rtlCol="0">
            <a:normAutofit/>
          </a:bodyPr>
          <a:lstStyle/>
          <a:p>
            <a:pPr algn="ctr">
              <a:spcBef>
                <a:spcPts val="1000"/>
              </a:spcBef>
            </a:pPr>
            <a:r>
              <a:rPr lang="en-US" altLang="zh-CN" sz="1500" b="1" kern="1200" dirty="0">
                <a:solidFill>
                  <a:schemeClr val="accent6"/>
                </a:solidFill>
                <a:latin typeface="Times New Roman" panose="02020603050405020304" pitchFamily="18" charset="0"/>
                <a:cs typeface="Times New Roman" panose="02020603050405020304" pitchFamily="18" charset="0"/>
              </a:rPr>
              <a:t>Created a new azure Database – data604Project</a:t>
            </a:r>
          </a:p>
        </p:txBody>
      </p:sp>
      <p:sp>
        <p:nvSpPr>
          <p:cNvPr id="22" name="Slide Number Placeholder 5">
            <a:extLst>
              <a:ext uri="{FF2B5EF4-FFF2-40B4-BE49-F238E27FC236}">
                <a16:creationId xmlns:a16="http://schemas.microsoft.com/office/drawing/2014/main" id="{B9404489-ECDE-BE52-2AED-999C543D87E5}"/>
              </a:ext>
            </a:extLst>
          </p:cNvPr>
          <p:cNvSpPr>
            <a:spLocks noGrp="1"/>
          </p:cNvSpPr>
          <p:nvPr>
            <p:ph type="sldNum" sz="quarter" idx="53"/>
          </p:nvPr>
        </p:nvSpPr>
        <p:spPr>
          <a:xfrm>
            <a:off x="11194169" y="6217920"/>
            <a:ext cx="458592" cy="365125"/>
          </a:xfrm>
        </p:spPr>
        <p:txBody>
          <a:bodyPr/>
          <a:lstStyle/>
          <a:p>
            <a:pPr>
              <a:spcAft>
                <a:spcPts val="600"/>
              </a:spcAft>
            </a:pPr>
            <a:fld id="{47FEACEE-25B4-4A2D-B147-27296E36371D}" type="slidenum">
              <a:rPr lang="en-US" altLang="zh-CN" smtClean="0"/>
              <a:pPr>
                <a:spcAft>
                  <a:spcPts val="600"/>
                </a:spcAft>
              </a:pPr>
              <a:t>11</a:t>
            </a:fld>
            <a:endParaRPr lang="en-US" altLang="zh-CN"/>
          </a:p>
        </p:txBody>
      </p:sp>
      <p:sp>
        <p:nvSpPr>
          <p:cNvPr id="7" name="Slide Number Placeholder 6" hidden="1">
            <a:extLst>
              <a:ext uri="{FF2B5EF4-FFF2-40B4-BE49-F238E27FC236}">
                <a16:creationId xmlns:a16="http://schemas.microsoft.com/office/drawing/2014/main" id="{8EA25C86-7BE3-4BC6-C0B8-7F7D7C3EC286}"/>
              </a:ext>
            </a:extLst>
          </p:cNvPr>
          <p:cNvSpPr>
            <a:spLocks noGrp="1"/>
          </p:cNvSpPr>
          <p:nvPr>
            <p:ph type="sldNum" sz="quarter" idx="4294967295"/>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11</a:t>
            </a:fld>
            <a:endParaRPr lang="en-US" altLang="zh-CN"/>
          </a:p>
        </p:txBody>
      </p:sp>
      <p:pic>
        <p:nvPicPr>
          <p:cNvPr id="5" name="Picture 4">
            <a:extLst>
              <a:ext uri="{FF2B5EF4-FFF2-40B4-BE49-F238E27FC236}">
                <a16:creationId xmlns:a16="http://schemas.microsoft.com/office/drawing/2014/main" id="{AEB3B477-4341-2F5C-FDA0-66C0998309C4}"/>
              </a:ext>
            </a:extLst>
          </p:cNvPr>
          <p:cNvPicPr>
            <a:picLocks noChangeAspect="1"/>
          </p:cNvPicPr>
          <p:nvPr/>
        </p:nvPicPr>
        <p:blipFill>
          <a:blip r:embed="rId3"/>
          <a:stretch>
            <a:fillRect/>
          </a:stretch>
        </p:blipFill>
        <p:spPr>
          <a:xfrm>
            <a:off x="2396137" y="985580"/>
            <a:ext cx="9270180" cy="4782288"/>
          </a:xfrm>
          <a:prstGeom prst="rect">
            <a:avLst/>
          </a:prstGeom>
        </p:spPr>
      </p:pic>
    </p:spTree>
    <p:extLst>
      <p:ext uri="{BB962C8B-B14F-4D97-AF65-F5344CB8AC3E}">
        <p14:creationId xmlns:p14="http://schemas.microsoft.com/office/powerpoint/2010/main" val="1205387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177819" y="255567"/>
            <a:ext cx="2850104" cy="680142"/>
          </a:xfrm>
        </p:spPr>
        <p:txBody>
          <a:bodyPr vert="horz" lIns="91440" tIns="45720" rIns="91440" bIns="45720" rtlCol="0" anchor="ctr">
            <a:normAutofit fontScale="90000"/>
          </a:bodyPr>
          <a:lstStyle/>
          <a:p>
            <a:r>
              <a:rPr lang="en-US" b="1" kern="1200" dirty="0">
                <a:latin typeface="Times New Roman" panose="02020603050405020304" pitchFamily="18" charset="0"/>
                <a:cs typeface="Times New Roman" panose="02020603050405020304" pitchFamily="18" charset="0"/>
              </a:rPr>
              <a:t>Outputs</a:t>
            </a:r>
          </a:p>
        </p:txBody>
      </p:sp>
      <p:sp>
        <p:nvSpPr>
          <p:cNvPr id="15" name="TextBox 14">
            <a:extLst>
              <a:ext uri="{FF2B5EF4-FFF2-40B4-BE49-F238E27FC236}">
                <a16:creationId xmlns:a16="http://schemas.microsoft.com/office/drawing/2014/main" id="{C3CE2934-D11D-097A-011B-7104C413BEF4}"/>
              </a:ext>
            </a:extLst>
          </p:cNvPr>
          <p:cNvSpPr txBox="1"/>
          <p:nvPr/>
        </p:nvSpPr>
        <p:spPr>
          <a:xfrm>
            <a:off x="177819" y="2952627"/>
            <a:ext cx="2228926" cy="2112163"/>
          </a:xfrm>
          <a:prstGeom prst="rect">
            <a:avLst/>
          </a:prstGeom>
        </p:spPr>
        <p:txBody>
          <a:bodyPr vert="horz" lIns="91440" tIns="45720" rIns="91440" bIns="45720" rtlCol="0">
            <a:normAutofit/>
          </a:bodyPr>
          <a:lstStyle/>
          <a:p>
            <a:pPr algn="ctr">
              <a:spcBef>
                <a:spcPts val="1000"/>
              </a:spcBef>
            </a:pPr>
            <a:r>
              <a:rPr lang="en-US" altLang="zh-CN" sz="1500" b="1" kern="1200" dirty="0">
                <a:solidFill>
                  <a:schemeClr val="accent6"/>
                </a:solidFill>
                <a:latin typeface="Times New Roman" panose="02020603050405020304" pitchFamily="18" charset="0"/>
                <a:cs typeface="Times New Roman" panose="02020603050405020304" pitchFamily="18" charset="0"/>
              </a:rPr>
              <a:t>Using SSIS, Deploying the power BI reports to Azure SQL database</a:t>
            </a:r>
          </a:p>
        </p:txBody>
      </p:sp>
      <p:sp>
        <p:nvSpPr>
          <p:cNvPr id="22" name="Slide Number Placeholder 5">
            <a:extLst>
              <a:ext uri="{FF2B5EF4-FFF2-40B4-BE49-F238E27FC236}">
                <a16:creationId xmlns:a16="http://schemas.microsoft.com/office/drawing/2014/main" id="{B9404489-ECDE-BE52-2AED-999C543D87E5}"/>
              </a:ext>
            </a:extLst>
          </p:cNvPr>
          <p:cNvSpPr>
            <a:spLocks noGrp="1"/>
          </p:cNvSpPr>
          <p:nvPr>
            <p:ph type="sldNum" sz="quarter" idx="53"/>
          </p:nvPr>
        </p:nvSpPr>
        <p:spPr>
          <a:xfrm>
            <a:off x="11194169" y="6217920"/>
            <a:ext cx="458592" cy="365125"/>
          </a:xfrm>
        </p:spPr>
        <p:txBody>
          <a:bodyPr/>
          <a:lstStyle/>
          <a:p>
            <a:pPr>
              <a:spcAft>
                <a:spcPts val="600"/>
              </a:spcAft>
            </a:pPr>
            <a:fld id="{47FEACEE-25B4-4A2D-B147-27296E36371D}" type="slidenum">
              <a:rPr lang="en-US" altLang="zh-CN" smtClean="0"/>
              <a:pPr>
                <a:spcAft>
                  <a:spcPts val="600"/>
                </a:spcAft>
              </a:pPr>
              <a:t>12</a:t>
            </a:fld>
            <a:endParaRPr lang="en-US" altLang="zh-CN"/>
          </a:p>
        </p:txBody>
      </p:sp>
      <p:sp>
        <p:nvSpPr>
          <p:cNvPr id="7" name="Slide Number Placeholder 6" hidden="1">
            <a:extLst>
              <a:ext uri="{FF2B5EF4-FFF2-40B4-BE49-F238E27FC236}">
                <a16:creationId xmlns:a16="http://schemas.microsoft.com/office/drawing/2014/main" id="{8EA25C86-7BE3-4BC6-C0B8-7F7D7C3EC286}"/>
              </a:ext>
            </a:extLst>
          </p:cNvPr>
          <p:cNvSpPr>
            <a:spLocks noGrp="1"/>
          </p:cNvSpPr>
          <p:nvPr>
            <p:ph type="sldNum" sz="quarter" idx="4294967295"/>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12</a:t>
            </a:fld>
            <a:endParaRPr lang="en-US" altLang="zh-CN"/>
          </a:p>
        </p:txBody>
      </p:sp>
      <p:sp>
        <p:nvSpPr>
          <p:cNvPr id="4" name="AutoShape 4">
            <a:extLst>
              <a:ext uri="{FF2B5EF4-FFF2-40B4-BE49-F238E27FC236}">
                <a16:creationId xmlns:a16="http://schemas.microsoft.com/office/drawing/2014/main" id="{B2242E10-A5E6-EA0E-25DD-B8ED48210665}"/>
              </a:ext>
            </a:extLst>
          </p:cNvPr>
          <p:cNvSpPr>
            <a:spLocks noChangeAspect="1" noChangeArrowheads="1"/>
          </p:cNvSpPr>
          <p:nvPr/>
        </p:nvSpPr>
        <p:spPr bwMode="auto">
          <a:xfrm>
            <a:off x="4171874" y="1504874"/>
            <a:ext cx="2228926" cy="22289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screenshot of a computer&#10;&#10;Description automatically generated with medium confidence">
            <a:extLst>
              <a:ext uri="{FF2B5EF4-FFF2-40B4-BE49-F238E27FC236}">
                <a16:creationId xmlns:a16="http://schemas.microsoft.com/office/drawing/2014/main" id="{FFD1273D-4FB9-C7A4-65B0-0FC9FC7C31B7}"/>
              </a:ext>
            </a:extLst>
          </p:cNvPr>
          <p:cNvPicPr>
            <a:picLocks noChangeAspect="1"/>
          </p:cNvPicPr>
          <p:nvPr/>
        </p:nvPicPr>
        <p:blipFill>
          <a:blip r:embed="rId3"/>
          <a:stretch>
            <a:fillRect/>
          </a:stretch>
        </p:blipFill>
        <p:spPr>
          <a:xfrm>
            <a:off x="2563868" y="1132765"/>
            <a:ext cx="9391571" cy="4592469"/>
          </a:xfrm>
          <a:prstGeom prst="rect">
            <a:avLst/>
          </a:prstGeom>
        </p:spPr>
      </p:pic>
    </p:spTree>
    <p:extLst>
      <p:ext uri="{BB962C8B-B14F-4D97-AF65-F5344CB8AC3E}">
        <p14:creationId xmlns:p14="http://schemas.microsoft.com/office/powerpoint/2010/main" val="80784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177819" y="255567"/>
            <a:ext cx="2850104" cy="680142"/>
          </a:xfrm>
        </p:spPr>
        <p:txBody>
          <a:bodyPr vert="horz" lIns="91440" tIns="45720" rIns="91440" bIns="45720" rtlCol="0" anchor="ctr">
            <a:normAutofit fontScale="90000"/>
          </a:bodyPr>
          <a:lstStyle/>
          <a:p>
            <a:r>
              <a:rPr lang="en-US" b="1" kern="1200" dirty="0"/>
              <a:t>Outputs</a:t>
            </a:r>
          </a:p>
        </p:txBody>
      </p:sp>
      <p:sp>
        <p:nvSpPr>
          <p:cNvPr id="15" name="TextBox 14">
            <a:extLst>
              <a:ext uri="{FF2B5EF4-FFF2-40B4-BE49-F238E27FC236}">
                <a16:creationId xmlns:a16="http://schemas.microsoft.com/office/drawing/2014/main" id="{C3CE2934-D11D-097A-011B-7104C413BEF4}"/>
              </a:ext>
            </a:extLst>
          </p:cNvPr>
          <p:cNvSpPr txBox="1"/>
          <p:nvPr/>
        </p:nvSpPr>
        <p:spPr>
          <a:xfrm>
            <a:off x="177819" y="2952627"/>
            <a:ext cx="2228926" cy="2112163"/>
          </a:xfrm>
          <a:prstGeom prst="rect">
            <a:avLst/>
          </a:prstGeom>
        </p:spPr>
        <p:txBody>
          <a:bodyPr vert="horz" lIns="91440" tIns="45720" rIns="91440" bIns="45720" rtlCol="0">
            <a:normAutofit/>
          </a:bodyPr>
          <a:lstStyle/>
          <a:p>
            <a:pPr algn="ctr">
              <a:spcBef>
                <a:spcPts val="1000"/>
              </a:spcBef>
            </a:pPr>
            <a:r>
              <a:rPr lang="en-US" altLang="zh-CN" sz="1500" b="1" kern="1200" dirty="0">
                <a:solidFill>
                  <a:schemeClr val="accent6"/>
                </a:solidFill>
                <a:latin typeface="Times New Roman" panose="02020603050405020304" pitchFamily="18" charset="0"/>
                <a:cs typeface="Times New Roman" panose="02020603050405020304" pitchFamily="18" charset="0"/>
              </a:rPr>
              <a:t>Screenshot showing successful deployment of power BI reports to azure SQL database</a:t>
            </a:r>
          </a:p>
        </p:txBody>
      </p:sp>
      <p:sp>
        <p:nvSpPr>
          <p:cNvPr id="22" name="Slide Number Placeholder 5">
            <a:extLst>
              <a:ext uri="{FF2B5EF4-FFF2-40B4-BE49-F238E27FC236}">
                <a16:creationId xmlns:a16="http://schemas.microsoft.com/office/drawing/2014/main" id="{B9404489-ECDE-BE52-2AED-999C543D87E5}"/>
              </a:ext>
            </a:extLst>
          </p:cNvPr>
          <p:cNvSpPr>
            <a:spLocks noGrp="1"/>
          </p:cNvSpPr>
          <p:nvPr>
            <p:ph type="sldNum" sz="quarter" idx="53"/>
          </p:nvPr>
        </p:nvSpPr>
        <p:spPr>
          <a:xfrm>
            <a:off x="11194169" y="6217920"/>
            <a:ext cx="458592" cy="365125"/>
          </a:xfrm>
        </p:spPr>
        <p:txBody>
          <a:bodyPr/>
          <a:lstStyle/>
          <a:p>
            <a:pPr>
              <a:spcAft>
                <a:spcPts val="600"/>
              </a:spcAft>
            </a:pPr>
            <a:fld id="{47FEACEE-25B4-4A2D-B147-27296E36371D}" type="slidenum">
              <a:rPr lang="en-US" altLang="zh-CN" smtClean="0"/>
              <a:pPr>
                <a:spcAft>
                  <a:spcPts val="600"/>
                </a:spcAft>
              </a:pPr>
              <a:t>13</a:t>
            </a:fld>
            <a:endParaRPr lang="en-US" altLang="zh-CN"/>
          </a:p>
        </p:txBody>
      </p:sp>
      <p:sp>
        <p:nvSpPr>
          <p:cNvPr id="7" name="Slide Number Placeholder 6" hidden="1">
            <a:extLst>
              <a:ext uri="{FF2B5EF4-FFF2-40B4-BE49-F238E27FC236}">
                <a16:creationId xmlns:a16="http://schemas.microsoft.com/office/drawing/2014/main" id="{8EA25C86-7BE3-4BC6-C0B8-7F7D7C3EC286}"/>
              </a:ext>
            </a:extLst>
          </p:cNvPr>
          <p:cNvSpPr>
            <a:spLocks noGrp="1"/>
          </p:cNvSpPr>
          <p:nvPr>
            <p:ph type="sldNum" sz="quarter" idx="4294967295"/>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13</a:t>
            </a:fld>
            <a:endParaRPr lang="en-US" altLang="zh-CN"/>
          </a:p>
        </p:txBody>
      </p:sp>
      <p:sp>
        <p:nvSpPr>
          <p:cNvPr id="4" name="AutoShape 4">
            <a:extLst>
              <a:ext uri="{FF2B5EF4-FFF2-40B4-BE49-F238E27FC236}">
                <a16:creationId xmlns:a16="http://schemas.microsoft.com/office/drawing/2014/main" id="{B2242E10-A5E6-EA0E-25DD-B8ED48210665}"/>
              </a:ext>
            </a:extLst>
          </p:cNvPr>
          <p:cNvSpPr>
            <a:spLocks noChangeAspect="1" noChangeArrowheads="1"/>
          </p:cNvSpPr>
          <p:nvPr/>
        </p:nvSpPr>
        <p:spPr bwMode="auto">
          <a:xfrm>
            <a:off x="4171874" y="1504874"/>
            <a:ext cx="2228926" cy="22289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A picture containing text, software, web page, computer icon&#10;&#10;Description automatically generated">
            <a:extLst>
              <a:ext uri="{FF2B5EF4-FFF2-40B4-BE49-F238E27FC236}">
                <a16:creationId xmlns:a16="http://schemas.microsoft.com/office/drawing/2014/main" id="{03D30C65-C875-EF93-6308-0755F7FD299B}"/>
              </a:ext>
            </a:extLst>
          </p:cNvPr>
          <p:cNvPicPr>
            <a:picLocks noChangeAspect="1"/>
          </p:cNvPicPr>
          <p:nvPr/>
        </p:nvPicPr>
        <p:blipFill>
          <a:blip r:embed="rId3"/>
          <a:stretch>
            <a:fillRect/>
          </a:stretch>
        </p:blipFill>
        <p:spPr>
          <a:xfrm>
            <a:off x="2461187" y="1195516"/>
            <a:ext cx="9458249" cy="4903697"/>
          </a:xfrm>
          <a:prstGeom prst="rect">
            <a:avLst/>
          </a:prstGeom>
        </p:spPr>
      </p:pic>
    </p:spTree>
    <p:extLst>
      <p:ext uri="{BB962C8B-B14F-4D97-AF65-F5344CB8AC3E}">
        <p14:creationId xmlns:p14="http://schemas.microsoft.com/office/powerpoint/2010/main" val="1475591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177819" y="255567"/>
            <a:ext cx="2850104" cy="680142"/>
          </a:xfrm>
        </p:spPr>
        <p:txBody>
          <a:bodyPr vert="horz" lIns="91440" tIns="45720" rIns="91440" bIns="45720" rtlCol="0" anchor="ctr">
            <a:normAutofit fontScale="90000"/>
          </a:bodyPr>
          <a:lstStyle/>
          <a:p>
            <a:r>
              <a:rPr lang="en-US" b="1" kern="1200" dirty="0">
                <a:latin typeface="Times New Roman" panose="02020603050405020304" pitchFamily="18" charset="0"/>
                <a:cs typeface="Times New Roman" panose="02020603050405020304" pitchFamily="18" charset="0"/>
              </a:rPr>
              <a:t>Outputs</a:t>
            </a:r>
          </a:p>
        </p:txBody>
      </p:sp>
      <p:sp>
        <p:nvSpPr>
          <p:cNvPr id="15" name="TextBox 14">
            <a:extLst>
              <a:ext uri="{FF2B5EF4-FFF2-40B4-BE49-F238E27FC236}">
                <a16:creationId xmlns:a16="http://schemas.microsoft.com/office/drawing/2014/main" id="{C3CE2934-D11D-097A-011B-7104C413BEF4}"/>
              </a:ext>
            </a:extLst>
          </p:cNvPr>
          <p:cNvSpPr txBox="1"/>
          <p:nvPr/>
        </p:nvSpPr>
        <p:spPr>
          <a:xfrm>
            <a:off x="944382" y="2886922"/>
            <a:ext cx="2228926" cy="2112163"/>
          </a:xfrm>
          <a:prstGeom prst="rect">
            <a:avLst/>
          </a:prstGeom>
        </p:spPr>
        <p:txBody>
          <a:bodyPr vert="horz" lIns="91440" tIns="45720" rIns="91440" bIns="45720" rtlCol="0">
            <a:normAutofit/>
          </a:bodyPr>
          <a:lstStyle/>
          <a:p>
            <a:pPr algn="ctr">
              <a:spcBef>
                <a:spcPts val="1000"/>
              </a:spcBef>
            </a:pPr>
            <a:r>
              <a:rPr lang="en-US" altLang="zh-CN" sz="1500" b="1" kern="1200" dirty="0">
                <a:solidFill>
                  <a:schemeClr val="accent6"/>
                </a:solidFill>
                <a:latin typeface="Times New Roman" panose="02020603050405020304" pitchFamily="18" charset="0"/>
                <a:cs typeface="Times New Roman" panose="02020603050405020304" pitchFamily="18" charset="0"/>
              </a:rPr>
              <a:t>Triggering Email Notifications whenever modifications made on Azure DevOps Boards</a:t>
            </a:r>
          </a:p>
        </p:txBody>
      </p:sp>
      <p:sp>
        <p:nvSpPr>
          <p:cNvPr id="22" name="Slide Number Placeholder 5">
            <a:extLst>
              <a:ext uri="{FF2B5EF4-FFF2-40B4-BE49-F238E27FC236}">
                <a16:creationId xmlns:a16="http://schemas.microsoft.com/office/drawing/2014/main" id="{B9404489-ECDE-BE52-2AED-999C543D87E5}"/>
              </a:ext>
            </a:extLst>
          </p:cNvPr>
          <p:cNvSpPr>
            <a:spLocks noGrp="1"/>
          </p:cNvSpPr>
          <p:nvPr>
            <p:ph type="sldNum" sz="quarter" idx="53"/>
          </p:nvPr>
        </p:nvSpPr>
        <p:spPr>
          <a:xfrm>
            <a:off x="11194169" y="6217920"/>
            <a:ext cx="458592" cy="365125"/>
          </a:xfrm>
        </p:spPr>
        <p:txBody>
          <a:bodyPr/>
          <a:lstStyle/>
          <a:p>
            <a:pPr>
              <a:spcAft>
                <a:spcPts val="600"/>
              </a:spcAft>
            </a:pPr>
            <a:fld id="{47FEACEE-25B4-4A2D-B147-27296E36371D}" type="slidenum">
              <a:rPr lang="en-US" altLang="zh-CN" smtClean="0"/>
              <a:pPr>
                <a:spcAft>
                  <a:spcPts val="600"/>
                </a:spcAft>
              </a:pPr>
              <a:t>14</a:t>
            </a:fld>
            <a:endParaRPr lang="en-US" altLang="zh-CN"/>
          </a:p>
        </p:txBody>
      </p:sp>
      <p:sp>
        <p:nvSpPr>
          <p:cNvPr id="7" name="Slide Number Placeholder 6" hidden="1">
            <a:extLst>
              <a:ext uri="{FF2B5EF4-FFF2-40B4-BE49-F238E27FC236}">
                <a16:creationId xmlns:a16="http://schemas.microsoft.com/office/drawing/2014/main" id="{8EA25C86-7BE3-4BC6-C0B8-7F7D7C3EC286}"/>
              </a:ext>
            </a:extLst>
          </p:cNvPr>
          <p:cNvSpPr>
            <a:spLocks noGrp="1"/>
          </p:cNvSpPr>
          <p:nvPr>
            <p:ph type="sldNum" sz="quarter" idx="4294967295"/>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14</a:t>
            </a:fld>
            <a:endParaRPr lang="en-US" altLang="zh-CN"/>
          </a:p>
        </p:txBody>
      </p:sp>
      <p:sp>
        <p:nvSpPr>
          <p:cNvPr id="4" name="AutoShape 4">
            <a:extLst>
              <a:ext uri="{FF2B5EF4-FFF2-40B4-BE49-F238E27FC236}">
                <a16:creationId xmlns:a16="http://schemas.microsoft.com/office/drawing/2014/main" id="{B2242E10-A5E6-EA0E-25DD-B8ED48210665}"/>
              </a:ext>
            </a:extLst>
          </p:cNvPr>
          <p:cNvSpPr>
            <a:spLocks noChangeAspect="1" noChangeArrowheads="1"/>
          </p:cNvSpPr>
          <p:nvPr/>
        </p:nvSpPr>
        <p:spPr bwMode="auto">
          <a:xfrm>
            <a:off x="4171874" y="1504874"/>
            <a:ext cx="2228926" cy="22289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screenshot of a phone&#10;&#10;Description automatically generated with medium confidence">
            <a:extLst>
              <a:ext uri="{FF2B5EF4-FFF2-40B4-BE49-F238E27FC236}">
                <a16:creationId xmlns:a16="http://schemas.microsoft.com/office/drawing/2014/main" id="{D64022DA-C29F-92D3-79F9-95923CB0EDF1}"/>
              </a:ext>
            </a:extLst>
          </p:cNvPr>
          <p:cNvPicPr>
            <a:picLocks noChangeAspect="1"/>
          </p:cNvPicPr>
          <p:nvPr/>
        </p:nvPicPr>
        <p:blipFill>
          <a:blip r:embed="rId3"/>
          <a:stretch>
            <a:fillRect/>
          </a:stretch>
        </p:blipFill>
        <p:spPr>
          <a:xfrm>
            <a:off x="4615295" y="151234"/>
            <a:ext cx="3023739" cy="6555531"/>
          </a:xfrm>
          <a:prstGeom prst="rect">
            <a:avLst/>
          </a:prstGeom>
        </p:spPr>
      </p:pic>
      <p:pic>
        <p:nvPicPr>
          <p:cNvPr id="9" name="Picture 8" descr="A screenshot of a phone&#10;&#10;Description automatically generated with medium confidence">
            <a:extLst>
              <a:ext uri="{FF2B5EF4-FFF2-40B4-BE49-F238E27FC236}">
                <a16:creationId xmlns:a16="http://schemas.microsoft.com/office/drawing/2014/main" id="{8D0D7104-CEED-DACC-55D1-35D3788512D3}"/>
              </a:ext>
            </a:extLst>
          </p:cNvPr>
          <p:cNvPicPr>
            <a:picLocks noChangeAspect="1"/>
          </p:cNvPicPr>
          <p:nvPr/>
        </p:nvPicPr>
        <p:blipFill>
          <a:blip r:embed="rId4"/>
          <a:stretch>
            <a:fillRect/>
          </a:stretch>
        </p:blipFill>
        <p:spPr>
          <a:xfrm>
            <a:off x="8513822" y="151234"/>
            <a:ext cx="3023739" cy="6555531"/>
          </a:xfrm>
          <a:prstGeom prst="rect">
            <a:avLst/>
          </a:prstGeom>
        </p:spPr>
      </p:pic>
    </p:spTree>
    <p:extLst>
      <p:ext uri="{BB962C8B-B14F-4D97-AF65-F5344CB8AC3E}">
        <p14:creationId xmlns:p14="http://schemas.microsoft.com/office/powerpoint/2010/main" val="3970875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4993038" y="514709"/>
            <a:ext cx="4518122" cy="1688906"/>
          </a:xfrm>
        </p:spPr>
        <p:txBody>
          <a:bodyPr/>
          <a:lstStyle/>
          <a:p>
            <a:pPr algn="ctr"/>
            <a:r>
              <a:rPr lang="en-US" sz="4400" dirty="0">
                <a:solidFill>
                  <a:schemeClr val="accent6">
                    <a:lumMod val="90000"/>
                    <a:lumOff val="10000"/>
                  </a:schemeClr>
                </a:solidFill>
                <a:latin typeface="Times New Roman" panose="02020603050405020304" pitchFamily="18" charset="0"/>
                <a:cs typeface="Times New Roman" panose="02020603050405020304" pitchFamily="18" charset="0"/>
              </a:rPr>
              <a:t>Benefits</a:t>
            </a:r>
            <a:r>
              <a:rPr lang="en-US" dirty="0">
                <a:solidFill>
                  <a:schemeClr val="accent6">
                    <a:lumMod val="90000"/>
                    <a:lumOff val="10000"/>
                  </a:schemeClr>
                </a:solidFill>
              </a:rPr>
              <a:t> </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5898883" y="2523267"/>
            <a:ext cx="4672693" cy="3970615"/>
          </a:xfrm>
        </p:spPr>
        <p:txBody>
          <a:bodyPr/>
          <a:lstStyle/>
          <a:p>
            <a:pPr algn="l">
              <a:buFont typeface="Arial" panose="020B0604020202020204" pitchFamily="34" charset="0"/>
              <a:buChar char="•"/>
            </a:pPr>
            <a:r>
              <a:rPr lang="en-US" sz="2000" i="0" dirty="0">
                <a:solidFill>
                  <a:srgbClr val="374151"/>
                </a:solidFill>
                <a:effectLst/>
                <a:latin typeface="Times New Roman" panose="02020603050405020304" pitchFamily="18" charset="0"/>
                <a:cs typeface="Times New Roman" panose="02020603050405020304" pitchFamily="18" charset="0"/>
              </a:rPr>
              <a:t>Enhanced Efficiency</a:t>
            </a:r>
          </a:p>
          <a:p>
            <a:pPr algn="l">
              <a:buFont typeface="Arial" panose="020B0604020202020204" pitchFamily="34" charset="0"/>
              <a:buChar char="•"/>
            </a:pPr>
            <a:r>
              <a:rPr lang="en-US" sz="2000" i="0" dirty="0">
                <a:solidFill>
                  <a:srgbClr val="374151"/>
                </a:solidFill>
                <a:effectLst/>
                <a:latin typeface="Times New Roman" panose="02020603050405020304" pitchFamily="18" charset="0"/>
                <a:cs typeface="Times New Roman" panose="02020603050405020304" pitchFamily="18" charset="0"/>
              </a:rPr>
              <a:t>Improved Visibility</a:t>
            </a:r>
          </a:p>
          <a:p>
            <a:pPr algn="l">
              <a:buFont typeface="Arial" panose="020B0604020202020204" pitchFamily="34" charset="0"/>
              <a:buChar char="•"/>
            </a:pPr>
            <a:r>
              <a:rPr lang="en-US" sz="2000" i="0" dirty="0">
                <a:solidFill>
                  <a:srgbClr val="374151"/>
                </a:solidFill>
                <a:effectLst/>
                <a:latin typeface="Times New Roman" panose="02020603050405020304" pitchFamily="18" charset="0"/>
                <a:cs typeface="Times New Roman" panose="02020603050405020304" pitchFamily="18" charset="0"/>
              </a:rPr>
              <a:t>Data-Driven Insights</a:t>
            </a:r>
          </a:p>
          <a:p>
            <a:pPr algn="l">
              <a:buFont typeface="Arial" panose="020B0604020202020204" pitchFamily="34" charset="0"/>
              <a:buChar char="•"/>
            </a:pPr>
            <a:r>
              <a:rPr lang="en-US" sz="2000" i="0" dirty="0">
                <a:solidFill>
                  <a:srgbClr val="374151"/>
                </a:solidFill>
                <a:effectLst/>
                <a:latin typeface="Times New Roman" panose="02020603050405020304" pitchFamily="18" charset="0"/>
                <a:cs typeface="Times New Roman" panose="02020603050405020304" pitchFamily="18" charset="0"/>
              </a:rPr>
              <a:t>Effective Resource Management</a:t>
            </a:r>
          </a:p>
          <a:p>
            <a:pPr algn="l">
              <a:buFont typeface="Arial" panose="020B0604020202020204" pitchFamily="34" charset="0"/>
              <a:buChar char="•"/>
            </a:pPr>
            <a:r>
              <a:rPr lang="en-US" sz="2000" i="0" dirty="0">
                <a:solidFill>
                  <a:srgbClr val="374151"/>
                </a:solidFill>
                <a:effectLst/>
                <a:latin typeface="Times New Roman" panose="02020603050405020304" pitchFamily="18" charset="0"/>
                <a:cs typeface="Times New Roman" panose="02020603050405020304" pitchFamily="18" charset="0"/>
              </a:rPr>
              <a:t>Seamless Integration</a:t>
            </a:r>
          </a:p>
          <a:p>
            <a:pPr algn="l">
              <a:buFont typeface="Arial" panose="020B0604020202020204" pitchFamily="34" charset="0"/>
              <a:buChar char="•"/>
            </a:pPr>
            <a:r>
              <a:rPr lang="en-US" sz="2000" i="0" dirty="0">
                <a:solidFill>
                  <a:srgbClr val="374151"/>
                </a:solidFill>
                <a:effectLst/>
                <a:latin typeface="Times New Roman" panose="02020603050405020304" pitchFamily="18" charset="0"/>
                <a:cs typeface="Times New Roman" panose="02020603050405020304" pitchFamily="18" charset="0"/>
              </a:rPr>
              <a:t>Enhanced Collaboration</a:t>
            </a:r>
          </a:p>
          <a:p>
            <a:pPr algn="l">
              <a:buFont typeface="Arial" panose="020B0604020202020204" pitchFamily="34" charset="0"/>
              <a:buChar char="•"/>
            </a:pPr>
            <a:r>
              <a:rPr lang="en-US" sz="2000" i="0" dirty="0">
                <a:solidFill>
                  <a:srgbClr val="374151"/>
                </a:solidFill>
                <a:effectLst/>
                <a:latin typeface="Times New Roman" panose="02020603050405020304" pitchFamily="18" charset="0"/>
                <a:cs typeface="Times New Roman" panose="02020603050405020304" pitchFamily="18" charset="0"/>
              </a:rPr>
              <a:t>Real-Time Monitoring</a:t>
            </a:r>
          </a:p>
          <a:p>
            <a:pPr algn="l">
              <a:buFont typeface="Arial" panose="020B0604020202020204" pitchFamily="34" charset="0"/>
              <a:buChar char="•"/>
            </a:pPr>
            <a:r>
              <a:rPr lang="en-US" sz="2000" i="0" dirty="0">
                <a:solidFill>
                  <a:srgbClr val="374151"/>
                </a:solidFill>
                <a:effectLst/>
                <a:latin typeface="Times New Roman" panose="02020603050405020304" pitchFamily="18" charset="0"/>
                <a:cs typeface="Times New Roman" panose="02020603050405020304" pitchFamily="18" charset="0"/>
              </a:rPr>
              <a:t>Improved Decision-Making</a:t>
            </a:r>
          </a:p>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15</a:t>
            </a:fld>
            <a:endParaRPr lang="en-US" altLang="zh-CN" noProof="0" dirty="0"/>
          </a:p>
        </p:txBody>
      </p:sp>
    </p:spTree>
    <p:extLst>
      <p:ext uri="{BB962C8B-B14F-4D97-AF65-F5344CB8AC3E}">
        <p14:creationId xmlns:p14="http://schemas.microsoft.com/office/powerpoint/2010/main" val="32955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53454" y="822813"/>
            <a:ext cx="4518122" cy="949737"/>
          </a:xfrm>
        </p:spPr>
        <p:txBody>
          <a:bodyPr/>
          <a:lstStyle/>
          <a:p>
            <a:pPr algn="ctr"/>
            <a:r>
              <a:rPr lang="en-US" sz="4400" dirty="0">
                <a:solidFill>
                  <a:schemeClr val="accent6">
                    <a:lumMod val="90000"/>
                    <a:lumOff val="10000"/>
                  </a:schemeClr>
                </a:solidFill>
                <a:latin typeface="Times New Roman" panose="02020603050405020304" pitchFamily="18" charset="0"/>
                <a:cs typeface="Times New Roman" panose="02020603050405020304" pitchFamily="18" charset="0"/>
              </a:rPr>
              <a:t>Conclusion</a:t>
            </a:r>
            <a:r>
              <a:rPr lang="en-US" dirty="0">
                <a:solidFill>
                  <a:schemeClr val="accent6">
                    <a:lumMod val="90000"/>
                    <a:lumOff val="10000"/>
                  </a:schemeClr>
                </a:solidFill>
              </a:rPr>
              <a:t> </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3980651" y="2316115"/>
            <a:ext cx="6590925" cy="4177767"/>
          </a:xfrm>
        </p:spPr>
        <p:txBody>
          <a:bodyPr/>
          <a:lstStyle/>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16</a:t>
            </a:fld>
            <a:endParaRPr lang="en-US" altLang="zh-CN" noProof="0" dirty="0"/>
          </a:p>
        </p:txBody>
      </p:sp>
      <p:sp>
        <p:nvSpPr>
          <p:cNvPr id="3" name="TextBox 2">
            <a:extLst>
              <a:ext uri="{FF2B5EF4-FFF2-40B4-BE49-F238E27FC236}">
                <a16:creationId xmlns:a16="http://schemas.microsoft.com/office/drawing/2014/main" id="{E2816DF6-FD24-52EA-C1A3-4A2DB14F1F12}"/>
              </a:ext>
            </a:extLst>
          </p:cNvPr>
          <p:cNvSpPr txBox="1"/>
          <p:nvPr/>
        </p:nvSpPr>
        <p:spPr>
          <a:xfrm>
            <a:off x="4037730" y="2178722"/>
            <a:ext cx="8030094" cy="4524315"/>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374151"/>
                </a:solidFill>
                <a:effectLst/>
                <a:latin typeface="Times New Roman" panose="02020603050405020304" pitchFamily="18" charset="0"/>
                <a:cs typeface="Times New Roman" panose="02020603050405020304" pitchFamily="18" charset="0"/>
              </a:rPr>
              <a:t>By leveraging the powerful capabilities of Azure DevOps and Power BI, teams can achieve enhanced efficiency, improved visibility, and data-driven insights throughout the development lifecycle.</a:t>
            </a:r>
          </a:p>
          <a:p>
            <a:pPr marL="285750" indent="-285750" algn="just">
              <a:buFont typeface="Wingdings" panose="05000000000000000000" pitchFamily="2" charset="2"/>
              <a:buChar char="Ø"/>
            </a:pPr>
            <a:r>
              <a:rPr lang="en-US" b="0" i="0" dirty="0">
                <a:solidFill>
                  <a:srgbClr val="374151"/>
                </a:solidFill>
                <a:effectLst/>
                <a:latin typeface="Times New Roman" panose="02020603050405020304" pitchFamily="18" charset="0"/>
                <a:cs typeface="Times New Roman" panose="02020603050405020304" pitchFamily="18" charset="0"/>
              </a:rPr>
              <a:t>The seamless integration between Azure DevOps and Power BI enables teams to collaborate effectively, make informed decisions, and optimize resource management.</a:t>
            </a:r>
          </a:p>
          <a:p>
            <a:pPr marL="285750" indent="-285750" algn="just">
              <a:buFont typeface="Wingdings" panose="05000000000000000000" pitchFamily="2" charset="2"/>
              <a:buChar char="Ø"/>
            </a:pPr>
            <a:r>
              <a:rPr lang="en-US" b="0" i="0" dirty="0">
                <a:solidFill>
                  <a:srgbClr val="374151"/>
                </a:solidFill>
                <a:effectLst/>
                <a:latin typeface="Times New Roman" panose="02020603050405020304" pitchFamily="18" charset="0"/>
                <a:cs typeface="Times New Roman" panose="02020603050405020304" pitchFamily="18" charset="0"/>
              </a:rPr>
              <a:t>Real-time monitoring and proactive issue identification contribute to agile and adaptive project management.</a:t>
            </a:r>
          </a:p>
          <a:p>
            <a:pPr marL="285750" indent="-285750" algn="just">
              <a:buFont typeface="Wingdings" panose="05000000000000000000" pitchFamily="2" charset="2"/>
              <a:buChar char="Ø"/>
            </a:pPr>
            <a:r>
              <a:rPr lang="en-US" b="0" i="0" dirty="0">
                <a:solidFill>
                  <a:srgbClr val="374151"/>
                </a:solidFill>
                <a:effectLst/>
                <a:latin typeface="Times New Roman" panose="02020603050405020304" pitchFamily="18" charset="0"/>
                <a:cs typeface="Times New Roman" panose="02020603050405020304" pitchFamily="18" charset="0"/>
              </a:rPr>
              <a:t>The project empowers stakeholders with interactive dashboards and reports, providing valuable insights and facilitating data-driven decision-making.</a:t>
            </a:r>
          </a:p>
          <a:p>
            <a:pPr marL="285750" indent="-285750" algn="just">
              <a:buFont typeface="Wingdings" panose="05000000000000000000" pitchFamily="2" charset="2"/>
              <a:buChar char="Ø"/>
            </a:pPr>
            <a:r>
              <a:rPr lang="en-US" b="0" i="0" dirty="0">
                <a:solidFill>
                  <a:srgbClr val="374151"/>
                </a:solidFill>
                <a:effectLst/>
                <a:latin typeface="Times New Roman" panose="02020603050405020304" pitchFamily="18" charset="0"/>
                <a:cs typeface="Times New Roman" panose="02020603050405020304" pitchFamily="18" charset="0"/>
              </a:rPr>
              <a:t>By implementing this solution, organizations can achieve optimized software development processes, leading to improved productivity, quality, and project success.</a:t>
            </a:r>
          </a:p>
          <a:p>
            <a:pPr marL="285750" indent="-285750" algn="just">
              <a:buFont typeface="Wingdings" panose="05000000000000000000" pitchFamily="2" charset="2"/>
              <a:buChar char="Ø"/>
            </a:pPr>
            <a:r>
              <a:rPr lang="en-US" b="0" i="0" dirty="0">
                <a:solidFill>
                  <a:srgbClr val="374151"/>
                </a:solidFill>
                <a:effectLst/>
                <a:latin typeface="Times New Roman" panose="02020603050405020304" pitchFamily="18" charset="0"/>
                <a:cs typeface="Times New Roman" panose="02020603050405020304" pitchFamily="18" charset="0"/>
              </a:rPr>
              <a:t>Streamlining software development with Azure DevOps and Power BI Dashboard represents a strategic investment in achieving operational excellence and driving business outcomes.</a:t>
            </a:r>
          </a:p>
        </p:txBody>
      </p:sp>
    </p:spTree>
    <p:extLst>
      <p:ext uri="{BB962C8B-B14F-4D97-AF65-F5344CB8AC3E}">
        <p14:creationId xmlns:p14="http://schemas.microsoft.com/office/powerpoint/2010/main" val="341540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53454" y="822813"/>
            <a:ext cx="4518122" cy="949737"/>
          </a:xfrm>
        </p:spPr>
        <p:txBody>
          <a:bodyPr/>
          <a:lstStyle/>
          <a:p>
            <a:pPr algn="ctr"/>
            <a:r>
              <a:rPr lang="en-US" sz="4400" dirty="0">
                <a:solidFill>
                  <a:schemeClr val="accent6">
                    <a:lumMod val="90000"/>
                    <a:lumOff val="10000"/>
                  </a:schemeClr>
                </a:solidFill>
                <a:latin typeface="Times New Roman" panose="02020603050405020304" pitchFamily="18" charset="0"/>
                <a:cs typeface="Times New Roman" panose="02020603050405020304" pitchFamily="18" charset="0"/>
              </a:rPr>
              <a:t>Future Scope</a:t>
            </a:r>
            <a:r>
              <a:rPr lang="en-US" dirty="0">
                <a:solidFill>
                  <a:schemeClr val="accent6">
                    <a:lumMod val="90000"/>
                    <a:lumOff val="10000"/>
                  </a:schemeClr>
                </a:solidFill>
              </a:rPr>
              <a:t> </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3980651" y="2316115"/>
            <a:ext cx="6590925" cy="4177767"/>
          </a:xfrm>
        </p:spPr>
        <p:txBody>
          <a:bodyPr/>
          <a:lstStyle/>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17</a:t>
            </a:fld>
            <a:endParaRPr lang="en-US" altLang="zh-CN" noProof="0" dirty="0"/>
          </a:p>
        </p:txBody>
      </p:sp>
      <p:sp>
        <p:nvSpPr>
          <p:cNvPr id="3" name="TextBox 2">
            <a:extLst>
              <a:ext uri="{FF2B5EF4-FFF2-40B4-BE49-F238E27FC236}">
                <a16:creationId xmlns:a16="http://schemas.microsoft.com/office/drawing/2014/main" id="{E2816DF6-FD24-52EA-C1A3-4A2DB14F1F12}"/>
              </a:ext>
            </a:extLst>
          </p:cNvPr>
          <p:cNvSpPr txBox="1"/>
          <p:nvPr/>
        </p:nvSpPr>
        <p:spPr>
          <a:xfrm>
            <a:off x="4037730" y="2178722"/>
            <a:ext cx="7937077" cy="3170099"/>
          </a:xfrm>
          <a:prstGeom prst="rect">
            <a:avLst/>
          </a:prstGeom>
          <a:noFill/>
        </p:spPr>
        <p:txBody>
          <a:bodyPr wrap="square">
            <a:spAutoFit/>
          </a:bodyPr>
          <a:lstStyle/>
          <a:p>
            <a:pPr marL="285750" indent="-285750" algn="just">
              <a:buFont typeface="Wingdings" panose="05000000000000000000" pitchFamily="2" charset="2"/>
              <a:buChar char="Ø"/>
            </a:pPr>
            <a:r>
              <a:rPr lang="en-US" sz="2000" b="0" i="0" dirty="0">
                <a:solidFill>
                  <a:srgbClr val="374151"/>
                </a:solidFill>
                <a:effectLst/>
                <a:latin typeface="Times New Roman" panose="02020603050405020304" pitchFamily="18" charset="0"/>
                <a:cs typeface="Times New Roman" panose="02020603050405020304" pitchFamily="18" charset="0"/>
              </a:rPr>
              <a:t>Advanced Analytics: Explore the integration of advanced analytics techniques, such as machine learning and predictive modeling, to gain deeper insights into software development processes and drive proactive decision-making.</a:t>
            </a:r>
          </a:p>
          <a:p>
            <a:pPr marL="285750" indent="-285750" algn="just">
              <a:buFont typeface="Wingdings" panose="05000000000000000000" pitchFamily="2" charset="2"/>
              <a:buChar char="Ø"/>
            </a:pPr>
            <a:r>
              <a:rPr lang="en-US" sz="2000" b="0" i="0" dirty="0">
                <a:solidFill>
                  <a:srgbClr val="374151"/>
                </a:solidFill>
                <a:effectLst/>
                <a:latin typeface="Times New Roman" panose="02020603050405020304" pitchFamily="18" charset="0"/>
                <a:cs typeface="Times New Roman" panose="02020603050405020304" pitchFamily="18" charset="0"/>
              </a:rPr>
              <a:t>Integration with Additional Tools: Investigate integrating other tools and services into the workflow, such as project management software, testing frameworks, or customer relationship management (CRM) systems, to further streamline and enhance the development process.</a:t>
            </a:r>
            <a:endParaRPr lang="en-US" sz="2000" dirty="0">
              <a:solidFill>
                <a:srgbClr val="37415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b="0" i="0" dirty="0">
                <a:solidFill>
                  <a:srgbClr val="374151"/>
                </a:solidFill>
                <a:effectLst/>
                <a:latin typeface="Times New Roman" panose="02020603050405020304" pitchFamily="18" charset="0"/>
                <a:cs typeface="Times New Roman" panose="02020603050405020304" pitchFamily="18" charset="0"/>
              </a:rPr>
              <a:t>Direct Integration of Azure SQL data base with Azure DevOps using Azure DevOps REST API’s.</a:t>
            </a:r>
          </a:p>
        </p:txBody>
      </p:sp>
    </p:spTree>
    <p:extLst>
      <p:ext uri="{BB962C8B-B14F-4D97-AF65-F5344CB8AC3E}">
        <p14:creationId xmlns:p14="http://schemas.microsoft.com/office/powerpoint/2010/main" val="1674625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389070" y="2406204"/>
            <a:ext cx="3406510" cy="1385288"/>
          </a:xfrm>
        </p:spPr>
        <p:txBody>
          <a:bodyPr/>
          <a:lstStyle/>
          <a:p>
            <a:r>
              <a:rPr lang="en-US" sz="5000" dirty="0">
                <a:solidFill>
                  <a:srgbClr val="0070C0"/>
                </a:solidFill>
                <a:latin typeface="Times New Roman" panose="02020603050405020304" pitchFamily="18" charset="0"/>
                <a:cs typeface="Times New Roman" panose="02020603050405020304" pitchFamily="18" charset="0"/>
              </a:rPr>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1448874" y="2992034"/>
            <a:ext cx="4253399" cy="1740114"/>
          </a:xfrm>
        </p:spPr>
        <p:txBody>
          <a:bodyPr/>
          <a:lstStyle/>
          <a:p>
            <a:r>
              <a:rPr lang="en-US" altLang="zh-CN" dirty="0">
                <a:solidFill>
                  <a:srgbClr val="0070C0"/>
                </a:solidFill>
                <a:latin typeface="Times New Roman" panose="02020603050405020304" pitchFamily="18" charset="0"/>
                <a:cs typeface="Times New Roman" panose="02020603050405020304" pitchFamily="18" charset="0"/>
              </a:rPr>
              <a:t>Agenda</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Overview Of Azure DevOps and Power BI</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Project Demonstration</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Benefits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Conclusion and future scope</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50786" y="1051080"/>
            <a:ext cx="5117162" cy="1325563"/>
          </a:xfrm>
        </p:spPr>
        <p:txBody>
          <a:bodyPr/>
          <a:lstStyle/>
          <a:p>
            <a:r>
              <a:rPr lang="en-US" altLang="zh-CN" dirty="0">
                <a:solidFill>
                  <a:srgbClr val="0070C0"/>
                </a:solidFill>
                <a:latin typeface="Times New Roman" panose="02020603050405020304" pitchFamily="18" charset="0"/>
                <a:cs typeface="Times New Roman" panose="02020603050405020304" pitchFamily="18" charset="0"/>
              </a:rPr>
              <a:t>Introduction</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208424" y="2483193"/>
            <a:ext cx="5309596" cy="3841326"/>
          </a:xfrm>
        </p:spPr>
        <p:txBody>
          <a:bodyPr/>
          <a:lstStyle/>
          <a:p>
            <a:pPr algn="just"/>
            <a:r>
              <a:rPr lang="en-US" sz="2000" dirty="0">
                <a:latin typeface="Times New Roman" panose="02020603050405020304" pitchFamily="18" charset="0"/>
                <a:cs typeface="Times New Roman" panose="02020603050405020304" pitchFamily="18" charset="0"/>
              </a:rPr>
              <a:t>Software development processes are crucial for successful project outcomes. Managing these processes efficiently can be challenging due to complex workflows and evolving requirements. Azure DevOps and Power BI offer powerful solutions to streamline and optimize software development processes. By combining Azure DevOps' comprehensive features and Power BI's data visualization capabilities, we can gain valuable insights and make informed decisions. </a:t>
            </a:r>
          </a:p>
          <a:p>
            <a:endParaRPr lang="en-US" sz="2000" dirty="0">
              <a:latin typeface="Times New Roman" panose="02020603050405020304" pitchFamily="18" charset="0"/>
              <a:cs typeface="Times New Roman" panose="02020603050405020304" pitchFamily="18" charset="0"/>
            </a:endParaRP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a:stretch/>
        </p:blipFill>
        <p:spPr>
          <a:xfrm>
            <a:off x="5755952" y="0"/>
            <a:ext cx="6446999" cy="685800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5842304" y="1341485"/>
            <a:ext cx="5767986" cy="4172292"/>
          </a:xfrm>
        </p:spPr>
        <p:txBody>
          <a:bodyPr/>
          <a:lstStyle/>
          <a:p>
            <a:pPr algn="just"/>
            <a:r>
              <a:rPr lang="en-US" sz="2500" dirty="0">
                <a:solidFill>
                  <a:schemeClr val="tx1"/>
                </a:solidFill>
                <a:latin typeface="Times New Roman" panose="02020603050405020304" pitchFamily="18" charset="0"/>
                <a:cs typeface="Times New Roman" panose="02020603050405020304" pitchFamily="18" charset="0"/>
              </a:rPr>
              <a:t>The main goal of our project is to optimize the process of showcasing the progress of multiple projects in an organization by integrating power bi and Azure DevOps. </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1418141" y="2912939"/>
            <a:ext cx="3290745" cy="1127943"/>
          </a:xfrm>
        </p:spPr>
        <p:txBody>
          <a:bodyPr/>
          <a:lstStyle/>
          <a:p>
            <a:r>
              <a:rPr lang="en-US" sz="4400" dirty="0">
                <a:solidFill>
                  <a:schemeClr val="accent6">
                    <a:lumMod val="50000"/>
                    <a:lumOff val="50000"/>
                  </a:schemeClr>
                </a:solidFill>
                <a:latin typeface="Times New Roman" panose="02020603050405020304" pitchFamily="18" charset="0"/>
                <a:cs typeface="Times New Roman" panose="02020603050405020304" pitchFamily="18" charset="0"/>
              </a:rPr>
              <a:t>Main Goal</a:t>
            </a:r>
          </a:p>
          <a:p>
            <a:endParaRPr lang="en-US" i="1" dirty="0">
              <a:latin typeface="Times New Roman" panose="02020603050405020304" pitchFamily="18" charset="0"/>
              <a:cs typeface="Times New Roman" panose="02020603050405020304" pitchFamily="18" charset="0"/>
            </a:endParaRP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50371" y="1144369"/>
            <a:ext cx="4134270" cy="1053772"/>
          </a:xfrm>
        </p:spPr>
        <p:txBody>
          <a:bodyPr/>
          <a:lstStyle/>
          <a:p>
            <a:pPr algn="ctr"/>
            <a:r>
              <a:rPr lang="en-US" sz="4400" dirty="0">
                <a:solidFill>
                  <a:srgbClr val="002060"/>
                </a:solidFill>
                <a:latin typeface="Times New Roman" panose="02020603050405020304" pitchFamily="18" charset="0"/>
                <a:cs typeface="Times New Roman" panose="02020603050405020304" pitchFamily="18" charset="0"/>
              </a:rPr>
              <a:t>Overview of Azure DevOps</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5904359" y="3103666"/>
            <a:ext cx="4672693" cy="1688906"/>
          </a:xfrm>
        </p:spPr>
        <p:txBody>
          <a:bodyPr/>
          <a:lstStyle/>
          <a:p>
            <a:endParaRPr lang="en-US" dirty="0"/>
          </a:p>
          <a:p>
            <a:endParaRPr lang="en-US"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5</a:t>
            </a:fld>
            <a:endParaRPr lang="en-US" altLang="zh-CN" noProof="0" dirty="0"/>
          </a:p>
        </p:txBody>
      </p:sp>
      <p:sp>
        <p:nvSpPr>
          <p:cNvPr id="3" name="TextBox 2">
            <a:extLst>
              <a:ext uri="{FF2B5EF4-FFF2-40B4-BE49-F238E27FC236}">
                <a16:creationId xmlns:a16="http://schemas.microsoft.com/office/drawing/2014/main" id="{9BC75C2E-D740-176D-5C33-C991ABCFD7B8}"/>
              </a:ext>
            </a:extLst>
          </p:cNvPr>
          <p:cNvSpPr txBox="1"/>
          <p:nvPr/>
        </p:nvSpPr>
        <p:spPr>
          <a:xfrm>
            <a:off x="4424163" y="2420150"/>
            <a:ext cx="6495250" cy="3754874"/>
          </a:xfrm>
          <a:prstGeom prst="rect">
            <a:avLst/>
          </a:prstGeom>
          <a:noFill/>
        </p:spPr>
        <p:txBody>
          <a:bodyPr wrap="square">
            <a:spAutoFit/>
          </a:bodyPr>
          <a:lstStyle/>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Azure DevOps is a comprehensive set of development tools and services.</a:t>
            </a:r>
          </a:p>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Supports the entire software development lifecycle from planning to deployment.</a:t>
            </a:r>
          </a:p>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Key components: Azure Boards, Azure Repos, Azure Pipelines, Azure Test Plans, Azure Artifacts.</a:t>
            </a:r>
          </a:p>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Promotes collaboration, automation, and transparency among development teams.</a:t>
            </a:r>
          </a:p>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Integration with popular development tools and platforms.</a:t>
            </a:r>
          </a:p>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Supports Agile, Scrum, and Kanban methodologies.</a:t>
            </a:r>
          </a:p>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Built-in analytics and reporting capabilities.</a:t>
            </a:r>
          </a:p>
          <a:p>
            <a:pPr algn="l"/>
            <a:endParaRPr lang="en-US" b="0" i="0" dirty="0">
              <a:solidFill>
                <a:srgbClr val="374151"/>
              </a:solidFill>
              <a:effectLst/>
              <a:latin typeface="Söhne"/>
            </a:endParaRPr>
          </a:p>
        </p:txBody>
      </p:sp>
    </p:spTree>
    <p:extLst>
      <p:ext uri="{BB962C8B-B14F-4D97-AF65-F5344CB8AC3E}">
        <p14:creationId xmlns:p14="http://schemas.microsoft.com/office/powerpoint/2010/main" val="4109412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50371" y="1144369"/>
            <a:ext cx="4134270" cy="1053772"/>
          </a:xfrm>
        </p:spPr>
        <p:txBody>
          <a:bodyPr/>
          <a:lstStyle/>
          <a:p>
            <a:pPr algn="ctr"/>
            <a:r>
              <a:rPr lang="en-US" sz="4400" dirty="0">
                <a:solidFill>
                  <a:srgbClr val="002060"/>
                </a:solidFill>
                <a:latin typeface="Times New Roman" panose="02020603050405020304" pitchFamily="18" charset="0"/>
                <a:cs typeface="Times New Roman" panose="02020603050405020304" pitchFamily="18" charset="0"/>
              </a:rPr>
              <a:t>Overview of Power BI</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5904359" y="3103666"/>
            <a:ext cx="4672693" cy="1688906"/>
          </a:xfrm>
        </p:spPr>
        <p:txBody>
          <a:bodyPr/>
          <a:lstStyle/>
          <a:p>
            <a:endParaRPr lang="en-US" dirty="0"/>
          </a:p>
          <a:p>
            <a:endParaRPr lang="en-US"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6</a:t>
            </a:fld>
            <a:endParaRPr lang="en-US" altLang="zh-CN" noProof="0" dirty="0"/>
          </a:p>
        </p:txBody>
      </p:sp>
      <p:sp>
        <p:nvSpPr>
          <p:cNvPr id="3" name="TextBox 2">
            <a:extLst>
              <a:ext uri="{FF2B5EF4-FFF2-40B4-BE49-F238E27FC236}">
                <a16:creationId xmlns:a16="http://schemas.microsoft.com/office/drawing/2014/main" id="{9BC75C2E-D740-176D-5C33-C991ABCFD7B8}"/>
              </a:ext>
            </a:extLst>
          </p:cNvPr>
          <p:cNvSpPr txBox="1"/>
          <p:nvPr/>
        </p:nvSpPr>
        <p:spPr>
          <a:xfrm>
            <a:off x="4128489" y="2198141"/>
            <a:ext cx="7797039" cy="4154984"/>
          </a:xfrm>
          <a:prstGeom prst="rect">
            <a:avLst/>
          </a:prstGeom>
          <a:noFill/>
        </p:spPr>
        <p:txBody>
          <a:bodyPr wrap="square">
            <a:spAutoFit/>
          </a:bodyPr>
          <a:lstStyle/>
          <a:p>
            <a:pPr marL="342900" indent="-342900" algn="l">
              <a:buFont typeface="Wingdings" panose="05000000000000000000" pitchFamily="2" charset="2"/>
              <a:buChar char="Ø"/>
            </a:pPr>
            <a:r>
              <a:rPr lang="en-US" sz="2200" b="0" i="0" dirty="0">
                <a:effectLst/>
                <a:latin typeface="Times New Roman" panose="02020603050405020304" pitchFamily="18" charset="0"/>
                <a:cs typeface="Times New Roman" panose="02020603050405020304" pitchFamily="18" charset="0"/>
              </a:rPr>
              <a:t>Power BI is a powerful business intelligence and data visualization tool.</a:t>
            </a:r>
          </a:p>
          <a:p>
            <a:pPr marL="342900" indent="-342900" algn="l">
              <a:buFont typeface="Wingdings" panose="05000000000000000000" pitchFamily="2" charset="2"/>
              <a:buChar char="Ø"/>
            </a:pPr>
            <a:r>
              <a:rPr lang="en-US" sz="2200" b="0" i="0" dirty="0">
                <a:effectLst/>
                <a:latin typeface="Times New Roman" panose="02020603050405020304" pitchFamily="18" charset="0"/>
                <a:cs typeface="Times New Roman" panose="02020603050405020304" pitchFamily="18" charset="0"/>
              </a:rPr>
              <a:t>Enables data analysis, insights, and informed decision-making.</a:t>
            </a:r>
          </a:p>
          <a:p>
            <a:pPr marL="342900" indent="-342900" algn="l">
              <a:buFont typeface="Wingdings" panose="05000000000000000000" pitchFamily="2" charset="2"/>
              <a:buChar char="Ø"/>
            </a:pPr>
            <a:r>
              <a:rPr lang="en-US" sz="2200" b="0" i="0" dirty="0">
                <a:effectLst/>
                <a:latin typeface="Times New Roman" panose="02020603050405020304" pitchFamily="18" charset="0"/>
                <a:cs typeface="Times New Roman" panose="02020603050405020304" pitchFamily="18" charset="0"/>
              </a:rPr>
              <a:t>Connects to various data sources, including databases and online services.</a:t>
            </a:r>
          </a:p>
          <a:p>
            <a:pPr marL="342900" indent="-342900" algn="l">
              <a:buFont typeface="Wingdings" panose="05000000000000000000" pitchFamily="2" charset="2"/>
              <a:buChar char="Ø"/>
            </a:pPr>
            <a:r>
              <a:rPr lang="en-US" sz="2200" b="0" i="0" dirty="0">
                <a:effectLst/>
                <a:latin typeface="Times New Roman" panose="02020603050405020304" pitchFamily="18" charset="0"/>
                <a:cs typeface="Times New Roman" panose="02020603050405020304" pitchFamily="18" charset="0"/>
              </a:rPr>
              <a:t>Creates interactive reports, dashboards, and presentations.</a:t>
            </a:r>
          </a:p>
          <a:p>
            <a:pPr marL="342900" indent="-342900" algn="l">
              <a:buFont typeface="Wingdings" panose="05000000000000000000" pitchFamily="2" charset="2"/>
              <a:buChar char="Ø"/>
            </a:pPr>
            <a:r>
              <a:rPr lang="en-US" sz="2200" b="0" i="0" dirty="0">
                <a:effectLst/>
                <a:latin typeface="Times New Roman" panose="02020603050405020304" pitchFamily="18" charset="0"/>
                <a:cs typeface="Times New Roman" panose="02020603050405020304" pitchFamily="18" charset="0"/>
              </a:rPr>
              <a:t>Offers a wide range of visualization options.</a:t>
            </a:r>
          </a:p>
          <a:p>
            <a:pPr marL="342900" indent="-342900" algn="l">
              <a:buFont typeface="Wingdings" panose="05000000000000000000" pitchFamily="2" charset="2"/>
              <a:buChar char="Ø"/>
            </a:pPr>
            <a:r>
              <a:rPr lang="en-US" sz="2200" b="0" i="0" dirty="0">
                <a:effectLst/>
                <a:latin typeface="Times New Roman" panose="02020603050405020304" pitchFamily="18" charset="0"/>
                <a:cs typeface="Times New Roman" panose="02020603050405020304" pitchFamily="18" charset="0"/>
              </a:rPr>
              <a:t>Real-time and scheduled data refresh options.</a:t>
            </a:r>
          </a:p>
          <a:p>
            <a:pPr marL="342900" indent="-342900" algn="l">
              <a:buFont typeface="Wingdings" panose="05000000000000000000" pitchFamily="2" charset="2"/>
              <a:buChar char="Ø"/>
            </a:pPr>
            <a:r>
              <a:rPr lang="en-US" sz="2200" b="0" i="0" dirty="0">
                <a:effectLst/>
                <a:latin typeface="Times New Roman" panose="02020603050405020304" pitchFamily="18" charset="0"/>
                <a:cs typeface="Times New Roman" panose="02020603050405020304" pitchFamily="18" charset="0"/>
              </a:rPr>
              <a:t>Enables collaboration and sharing of reports and dashboards.</a:t>
            </a:r>
          </a:p>
          <a:p>
            <a:pPr marL="342900" indent="-342900" algn="l">
              <a:buFont typeface="Wingdings" panose="05000000000000000000" pitchFamily="2" charset="2"/>
              <a:buChar char="Ø"/>
            </a:pPr>
            <a:r>
              <a:rPr lang="en-US" sz="2200" b="0" i="0" dirty="0">
                <a:effectLst/>
                <a:latin typeface="Times New Roman" panose="02020603050405020304" pitchFamily="18" charset="0"/>
                <a:cs typeface="Times New Roman" panose="02020603050405020304" pitchFamily="18" charset="0"/>
              </a:rPr>
              <a:t>Integrates with Microsoft tools and services.</a:t>
            </a:r>
          </a:p>
          <a:p>
            <a:pPr marL="342900" indent="-342900" algn="l">
              <a:buFont typeface="Wingdings" panose="05000000000000000000" pitchFamily="2" charset="2"/>
              <a:buChar char="Ø"/>
            </a:pPr>
            <a:r>
              <a:rPr lang="en-US" sz="2200" b="0" i="0" dirty="0">
                <a:effectLst/>
                <a:latin typeface="Times New Roman" panose="02020603050405020304" pitchFamily="18" charset="0"/>
                <a:cs typeface="Times New Roman" panose="02020603050405020304" pitchFamily="18" charset="0"/>
              </a:rPr>
              <a:t>Advanced analytics capabilities, including AI-powered features.</a:t>
            </a:r>
          </a:p>
          <a:p>
            <a:pPr algn="l"/>
            <a:endParaRPr lang="en-US" sz="2200" b="0" i="0" dirty="0">
              <a:solidFill>
                <a:srgbClr val="374151"/>
              </a:solidFill>
              <a:effectLst/>
              <a:latin typeface="Söhne"/>
            </a:endParaRPr>
          </a:p>
        </p:txBody>
      </p:sp>
    </p:spTree>
    <p:extLst>
      <p:ext uri="{BB962C8B-B14F-4D97-AF65-F5344CB8AC3E}">
        <p14:creationId xmlns:p14="http://schemas.microsoft.com/office/powerpoint/2010/main" val="910222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789924" y="2448097"/>
            <a:ext cx="3869683" cy="1325563"/>
          </a:xfrm>
        </p:spPr>
        <p:txBody>
          <a:bodyPr anchor="ctr">
            <a:normAutofit/>
          </a:bodyPr>
          <a:lstStyle/>
          <a:p>
            <a:r>
              <a:rPr lang="en-US" dirty="0">
                <a:latin typeface="Times New Roman" panose="02020603050405020304" pitchFamily="18" charset="0"/>
                <a:cs typeface="Times New Roman" panose="02020603050405020304" pitchFamily="18" charset="0"/>
              </a:rPr>
              <a:t>Project Demo</a:t>
            </a:r>
          </a:p>
        </p:txBody>
      </p:sp>
      <p:pic>
        <p:nvPicPr>
          <p:cNvPr id="12" name="Picture 11">
            <a:extLst>
              <a:ext uri="{FF2B5EF4-FFF2-40B4-BE49-F238E27FC236}">
                <a16:creationId xmlns:a16="http://schemas.microsoft.com/office/drawing/2014/main" id="{5D00057E-9AAA-BFB4-E898-AA16D843583C}"/>
              </a:ext>
            </a:extLst>
          </p:cNvPr>
          <p:cNvPicPr>
            <a:picLocks noChangeAspect="1"/>
          </p:cNvPicPr>
          <p:nvPr/>
        </p:nvPicPr>
        <p:blipFill rotWithShape="1">
          <a:blip r:embed="rId2"/>
          <a:srcRect l="29495"/>
          <a:stretch/>
        </p:blipFill>
        <p:spPr>
          <a:xfrm>
            <a:off x="5797333" y="10"/>
            <a:ext cx="6446999" cy="685799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a:ln>
            <a:noFill/>
          </a:ln>
        </p:spPr>
      </p:pic>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53"/>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7</a:t>
            </a:fld>
            <a:endParaRPr lang="en-US" altLang="zh-CN"/>
          </a:p>
        </p:txBody>
      </p:sp>
    </p:spTree>
    <p:extLst>
      <p:ext uri="{BB962C8B-B14F-4D97-AF65-F5344CB8AC3E}">
        <p14:creationId xmlns:p14="http://schemas.microsoft.com/office/powerpoint/2010/main" val="164028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177819" y="255567"/>
            <a:ext cx="2850104" cy="680142"/>
          </a:xfrm>
        </p:spPr>
        <p:txBody>
          <a:bodyPr vert="horz" lIns="91440" tIns="45720" rIns="91440" bIns="45720" rtlCol="0" anchor="ctr">
            <a:normAutofit fontScale="90000"/>
          </a:bodyPr>
          <a:lstStyle/>
          <a:p>
            <a:r>
              <a:rPr lang="en-US" b="1" kern="1200" dirty="0">
                <a:latin typeface="Times New Roman" panose="02020603050405020304" pitchFamily="18" charset="0"/>
                <a:cs typeface="Times New Roman" panose="02020603050405020304" pitchFamily="18" charset="0"/>
              </a:rPr>
              <a:t>Outputs</a:t>
            </a:r>
          </a:p>
        </p:txBody>
      </p:sp>
      <p:sp>
        <p:nvSpPr>
          <p:cNvPr id="15" name="TextBox 14">
            <a:extLst>
              <a:ext uri="{FF2B5EF4-FFF2-40B4-BE49-F238E27FC236}">
                <a16:creationId xmlns:a16="http://schemas.microsoft.com/office/drawing/2014/main" id="{C3CE2934-D11D-097A-011B-7104C413BEF4}"/>
              </a:ext>
            </a:extLst>
          </p:cNvPr>
          <p:cNvSpPr txBox="1"/>
          <p:nvPr/>
        </p:nvSpPr>
        <p:spPr>
          <a:xfrm>
            <a:off x="311682" y="2985480"/>
            <a:ext cx="1810545" cy="2051050"/>
          </a:xfrm>
          <a:prstGeom prst="rect">
            <a:avLst/>
          </a:prstGeom>
        </p:spPr>
        <p:txBody>
          <a:bodyPr vert="horz" lIns="91440" tIns="45720" rIns="91440" bIns="45720" rtlCol="0">
            <a:normAutofit/>
          </a:bodyPr>
          <a:lstStyle/>
          <a:p>
            <a:pPr>
              <a:spcBef>
                <a:spcPts val="1000"/>
              </a:spcBef>
            </a:pPr>
            <a:r>
              <a:rPr lang="en-US" altLang="zh-CN" sz="1500" b="1" kern="1200" dirty="0">
                <a:solidFill>
                  <a:schemeClr val="accent6"/>
                </a:solidFill>
                <a:latin typeface="Times New Roman" panose="02020603050405020304" pitchFamily="18" charset="0"/>
                <a:cs typeface="Times New Roman" panose="02020603050405020304" pitchFamily="18" charset="0"/>
              </a:rPr>
              <a:t>Importing an excel file for automatic creation of boards</a:t>
            </a:r>
          </a:p>
        </p:txBody>
      </p:sp>
      <p:sp>
        <p:nvSpPr>
          <p:cNvPr id="22" name="Slide Number Placeholder 5">
            <a:extLst>
              <a:ext uri="{FF2B5EF4-FFF2-40B4-BE49-F238E27FC236}">
                <a16:creationId xmlns:a16="http://schemas.microsoft.com/office/drawing/2014/main" id="{B9404489-ECDE-BE52-2AED-999C543D87E5}"/>
              </a:ext>
            </a:extLst>
          </p:cNvPr>
          <p:cNvSpPr>
            <a:spLocks noGrp="1"/>
          </p:cNvSpPr>
          <p:nvPr>
            <p:ph type="sldNum" sz="quarter" idx="53"/>
          </p:nvPr>
        </p:nvSpPr>
        <p:spPr>
          <a:xfrm>
            <a:off x="11194169" y="6217920"/>
            <a:ext cx="458592" cy="365125"/>
          </a:xfrm>
        </p:spPr>
        <p:txBody>
          <a:bodyPr/>
          <a:lstStyle/>
          <a:p>
            <a:pPr>
              <a:spcAft>
                <a:spcPts val="600"/>
              </a:spcAft>
            </a:pPr>
            <a:fld id="{47FEACEE-25B4-4A2D-B147-27296E36371D}" type="slidenum">
              <a:rPr lang="en-US" altLang="zh-CN" smtClean="0"/>
              <a:pPr>
                <a:spcAft>
                  <a:spcPts val="600"/>
                </a:spcAft>
              </a:pPr>
              <a:t>8</a:t>
            </a:fld>
            <a:endParaRPr lang="en-US" altLang="zh-CN"/>
          </a:p>
        </p:txBody>
      </p:sp>
      <p:sp>
        <p:nvSpPr>
          <p:cNvPr id="7" name="Slide Number Placeholder 6" hidden="1">
            <a:extLst>
              <a:ext uri="{FF2B5EF4-FFF2-40B4-BE49-F238E27FC236}">
                <a16:creationId xmlns:a16="http://schemas.microsoft.com/office/drawing/2014/main" id="{8EA25C86-7BE3-4BC6-C0B8-7F7D7C3EC286}"/>
              </a:ext>
            </a:extLst>
          </p:cNvPr>
          <p:cNvSpPr>
            <a:spLocks noGrp="1"/>
          </p:cNvSpPr>
          <p:nvPr>
            <p:ph type="sldNum" sz="quarter" idx="4294967295"/>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8</a:t>
            </a:fld>
            <a:endParaRPr lang="en-US" altLang="zh-CN"/>
          </a:p>
        </p:txBody>
      </p:sp>
      <p:pic>
        <p:nvPicPr>
          <p:cNvPr id="19" name="Picture 18">
            <a:extLst>
              <a:ext uri="{FF2B5EF4-FFF2-40B4-BE49-F238E27FC236}">
                <a16:creationId xmlns:a16="http://schemas.microsoft.com/office/drawing/2014/main" id="{5AE6E374-1BBF-6D83-93FD-D6E783A233F9}"/>
              </a:ext>
            </a:extLst>
          </p:cNvPr>
          <p:cNvPicPr>
            <a:picLocks noChangeAspect="1"/>
          </p:cNvPicPr>
          <p:nvPr/>
        </p:nvPicPr>
        <p:blipFill>
          <a:blip r:embed="rId3"/>
          <a:stretch>
            <a:fillRect/>
          </a:stretch>
        </p:blipFill>
        <p:spPr>
          <a:xfrm>
            <a:off x="2515838" y="830218"/>
            <a:ext cx="9136923" cy="5432144"/>
          </a:xfrm>
          <a:prstGeom prst="rect">
            <a:avLst/>
          </a:prstGeom>
        </p:spPr>
      </p:pic>
    </p:spTree>
    <p:extLst>
      <p:ext uri="{BB962C8B-B14F-4D97-AF65-F5344CB8AC3E}">
        <p14:creationId xmlns:p14="http://schemas.microsoft.com/office/powerpoint/2010/main" val="1246021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177819" y="255567"/>
            <a:ext cx="2850104" cy="680142"/>
          </a:xfrm>
        </p:spPr>
        <p:txBody>
          <a:bodyPr vert="horz" lIns="91440" tIns="45720" rIns="91440" bIns="45720" rtlCol="0" anchor="ctr">
            <a:normAutofit fontScale="90000"/>
          </a:bodyPr>
          <a:lstStyle/>
          <a:p>
            <a:r>
              <a:rPr lang="en-US" b="1" kern="1200" dirty="0">
                <a:latin typeface="Times New Roman" panose="02020603050405020304" pitchFamily="18" charset="0"/>
                <a:cs typeface="Times New Roman" panose="02020603050405020304" pitchFamily="18" charset="0"/>
              </a:rPr>
              <a:t>Outputs</a:t>
            </a:r>
          </a:p>
        </p:txBody>
      </p:sp>
      <p:sp>
        <p:nvSpPr>
          <p:cNvPr id="15" name="TextBox 14">
            <a:extLst>
              <a:ext uri="{FF2B5EF4-FFF2-40B4-BE49-F238E27FC236}">
                <a16:creationId xmlns:a16="http://schemas.microsoft.com/office/drawing/2014/main" id="{C3CE2934-D11D-097A-011B-7104C413BEF4}"/>
              </a:ext>
            </a:extLst>
          </p:cNvPr>
          <p:cNvSpPr txBox="1"/>
          <p:nvPr/>
        </p:nvSpPr>
        <p:spPr>
          <a:xfrm>
            <a:off x="311682" y="2985479"/>
            <a:ext cx="2228926" cy="2112163"/>
          </a:xfrm>
          <a:prstGeom prst="rect">
            <a:avLst/>
          </a:prstGeom>
        </p:spPr>
        <p:txBody>
          <a:bodyPr vert="horz" lIns="91440" tIns="45720" rIns="91440" bIns="45720" rtlCol="0">
            <a:normAutofit/>
          </a:bodyPr>
          <a:lstStyle/>
          <a:p>
            <a:pPr algn="ctr">
              <a:spcBef>
                <a:spcPts val="1000"/>
              </a:spcBef>
            </a:pPr>
            <a:r>
              <a:rPr lang="en-US" altLang="zh-CN" sz="1500" b="1" kern="1200" dirty="0">
                <a:solidFill>
                  <a:schemeClr val="accent6"/>
                </a:solidFill>
                <a:latin typeface="Times New Roman" panose="02020603050405020304" pitchFamily="18" charset="0"/>
                <a:cs typeface="Times New Roman" panose="02020603050405020304" pitchFamily="18" charset="0"/>
              </a:rPr>
              <a:t>Generating Visualizations by integrating Azure DevOps boards with Power Bi</a:t>
            </a:r>
          </a:p>
        </p:txBody>
      </p:sp>
      <p:sp>
        <p:nvSpPr>
          <p:cNvPr id="22" name="Slide Number Placeholder 5">
            <a:extLst>
              <a:ext uri="{FF2B5EF4-FFF2-40B4-BE49-F238E27FC236}">
                <a16:creationId xmlns:a16="http://schemas.microsoft.com/office/drawing/2014/main" id="{B9404489-ECDE-BE52-2AED-999C543D87E5}"/>
              </a:ext>
            </a:extLst>
          </p:cNvPr>
          <p:cNvSpPr>
            <a:spLocks noGrp="1"/>
          </p:cNvSpPr>
          <p:nvPr>
            <p:ph type="sldNum" sz="quarter" idx="53"/>
          </p:nvPr>
        </p:nvSpPr>
        <p:spPr>
          <a:xfrm>
            <a:off x="11194169" y="6217920"/>
            <a:ext cx="458592" cy="365125"/>
          </a:xfrm>
        </p:spPr>
        <p:txBody>
          <a:bodyPr/>
          <a:lstStyle/>
          <a:p>
            <a:pPr>
              <a:spcAft>
                <a:spcPts val="600"/>
              </a:spcAft>
            </a:pPr>
            <a:fld id="{47FEACEE-25B4-4A2D-B147-27296E36371D}" type="slidenum">
              <a:rPr lang="en-US" altLang="zh-CN" smtClean="0"/>
              <a:pPr>
                <a:spcAft>
                  <a:spcPts val="600"/>
                </a:spcAft>
              </a:pPr>
              <a:t>9</a:t>
            </a:fld>
            <a:endParaRPr lang="en-US" altLang="zh-CN"/>
          </a:p>
        </p:txBody>
      </p:sp>
      <p:sp>
        <p:nvSpPr>
          <p:cNvPr id="7" name="Slide Number Placeholder 6" hidden="1">
            <a:extLst>
              <a:ext uri="{FF2B5EF4-FFF2-40B4-BE49-F238E27FC236}">
                <a16:creationId xmlns:a16="http://schemas.microsoft.com/office/drawing/2014/main" id="{8EA25C86-7BE3-4BC6-C0B8-7F7D7C3EC286}"/>
              </a:ext>
            </a:extLst>
          </p:cNvPr>
          <p:cNvSpPr>
            <a:spLocks noGrp="1"/>
          </p:cNvSpPr>
          <p:nvPr>
            <p:ph type="sldNum" sz="quarter" idx="4294967295"/>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9</a:t>
            </a:fld>
            <a:endParaRPr lang="en-US" altLang="zh-CN"/>
          </a:p>
        </p:txBody>
      </p:sp>
      <p:pic>
        <p:nvPicPr>
          <p:cNvPr id="6" name="Picture 5" descr="A screenshot of a computer&#10;&#10;Description automatically generated with medium confidence">
            <a:extLst>
              <a:ext uri="{FF2B5EF4-FFF2-40B4-BE49-F238E27FC236}">
                <a16:creationId xmlns:a16="http://schemas.microsoft.com/office/drawing/2014/main" id="{D4094D77-9F45-E797-B56D-E7B4B5F2D6F1}"/>
              </a:ext>
            </a:extLst>
          </p:cNvPr>
          <p:cNvPicPr>
            <a:picLocks noChangeAspect="1"/>
          </p:cNvPicPr>
          <p:nvPr/>
        </p:nvPicPr>
        <p:blipFill>
          <a:blip r:embed="rId3"/>
          <a:stretch>
            <a:fillRect/>
          </a:stretch>
        </p:blipFill>
        <p:spPr>
          <a:xfrm>
            <a:off x="2338067" y="1048274"/>
            <a:ext cx="9724348" cy="4936665"/>
          </a:xfrm>
          <a:prstGeom prst="rect">
            <a:avLst/>
          </a:prstGeom>
          <a:ln>
            <a:noFill/>
          </a:ln>
          <a:effectLst>
            <a:softEdge rad="112500"/>
          </a:effectLst>
        </p:spPr>
      </p:pic>
    </p:spTree>
    <p:extLst>
      <p:ext uri="{BB962C8B-B14F-4D97-AF65-F5344CB8AC3E}">
        <p14:creationId xmlns:p14="http://schemas.microsoft.com/office/powerpoint/2010/main" val="1979791733"/>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F156100-9533-4411-B0C0-FA18F914F7B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97</TotalTime>
  <Words>661</Words>
  <Application>Microsoft Office PowerPoint</Application>
  <PresentationFormat>Widescreen</PresentationFormat>
  <Paragraphs>103</Paragraphs>
  <Slides>18</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等线</vt:lpstr>
      <vt:lpstr>Abadi</vt:lpstr>
      <vt:lpstr>Arial</vt:lpstr>
      <vt:lpstr>Calibri</vt:lpstr>
      <vt:lpstr>Posterama Text Black</vt:lpstr>
      <vt:lpstr>Posterama Text SemiBold</vt:lpstr>
      <vt:lpstr>Söhne</vt:lpstr>
      <vt:lpstr>Times New Roman</vt:lpstr>
      <vt:lpstr>Wingdings</vt:lpstr>
      <vt:lpstr>Office 主题​​</vt:lpstr>
      <vt:lpstr>Streamlining Software Development Processes with Azure DevOps and Power BI Dashboard</vt:lpstr>
      <vt:lpstr>Agenda</vt:lpstr>
      <vt:lpstr>Introduction</vt:lpstr>
      <vt:lpstr>The main goal of our project is to optimize the process of showcasing the progress of multiple projects in an organization by integrating power bi and Azure DevOps. </vt:lpstr>
      <vt:lpstr>Overview of Azure DevOps</vt:lpstr>
      <vt:lpstr>Overview of Power BI</vt:lpstr>
      <vt:lpstr>Project Demo</vt:lpstr>
      <vt:lpstr>Outputs</vt:lpstr>
      <vt:lpstr>Outputs</vt:lpstr>
      <vt:lpstr>Outputs</vt:lpstr>
      <vt:lpstr>Outputs</vt:lpstr>
      <vt:lpstr>Outputs</vt:lpstr>
      <vt:lpstr>Outputs</vt:lpstr>
      <vt:lpstr>Outputs</vt:lpstr>
      <vt:lpstr>Benefits </vt:lpstr>
      <vt:lpstr>Conclusion </vt:lpstr>
      <vt:lpstr>Future Scope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Streamlining Software Development Processes with Azure DevOps and Power BI Dashboard</dc:title>
  <dc:creator>GOPU BHARATH KUMAR</dc:creator>
  <cp:lastModifiedBy>GOPU BHARATH KUMAR</cp:lastModifiedBy>
  <cp:revision>1</cp:revision>
  <dcterms:created xsi:type="dcterms:W3CDTF">2023-05-25T17:49:57Z</dcterms:created>
  <dcterms:modified xsi:type="dcterms:W3CDTF">2023-05-25T19:27:32Z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